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43"/>
  </p:notesMasterIdLst>
  <p:handoutMasterIdLst>
    <p:handoutMasterId r:id="rId44"/>
  </p:handoutMasterIdLst>
  <p:sldIdLst>
    <p:sldId id="368" r:id="rId2"/>
    <p:sldId id="369" r:id="rId3"/>
    <p:sldId id="519" r:id="rId4"/>
    <p:sldId id="532" r:id="rId5"/>
    <p:sldId id="390" r:id="rId6"/>
    <p:sldId id="393" r:id="rId7"/>
    <p:sldId id="391" r:id="rId8"/>
    <p:sldId id="556" r:id="rId9"/>
    <p:sldId id="557" r:id="rId10"/>
    <p:sldId id="558" r:id="rId11"/>
    <p:sldId id="559" r:id="rId12"/>
    <p:sldId id="389" r:id="rId13"/>
    <p:sldId id="382" r:id="rId14"/>
    <p:sldId id="387" r:id="rId15"/>
    <p:sldId id="395" r:id="rId16"/>
    <p:sldId id="388" r:id="rId17"/>
    <p:sldId id="396" r:id="rId18"/>
    <p:sldId id="394" r:id="rId19"/>
    <p:sldId id="397" r:id="rId20"/>
    <p:sldId id="398" r:id="rId21"/>
    <p:sldId id="399" r:id="rId22"/>
    <p:sldId id="400" r:id="rId23"/>
    <p:sldId id="385" r:id="rId24"/>
    <p:sldId id="386" r:id="rId25"/>
    <p:sldId id="384" r:id="rId26"/>
    <p:sldId id="383" r:id="rId27"/>
    <p:sldId id="401" r:id="rId28"/>
    <p:sldId id="363" r:id="rId29"/>
    <p:sldId id="520" r:id="rId30"/>
    <p:sldId id="371" r:id="rId31"/>
    <p:sldId id="528" r:id="rId32"/>
    <p:sldId id="529" r:id="rId33"/>
    <p:sldId id="530" r:id="rId34"/>
    <p:sldId id="531" r:id="rId35"/>
    <p:sldId id="522" r:id="rId36"/>
    <p:sldId id="523" r:id="rId37"/>
    <p:sldId id="524" r:id="rId38"/>
    <p:sldId id="525" r:id="rId39"/>
    <p:sldId id="526" r:id="rId40"/>
    <p:sldId id="527" r:id="rId41"/>
    <p:sldId id="518" r:id="rId42"/>
  </p:sldIdLst>
  <p:sldSz cx="9144000" cy="5143500" type="screen16x9"/>
  <p:notesSz cx="6858000" cy="9947275"/>
  <p:custDataLst>
    <p:tags r:id="rId4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00"/>
    <a:srgbClr val="FF3399"/>
    <a:srgbClr val="FFCCCC"/>
    <a:srgbClr val="FF9933"/>
    <a:srgbClr val="5089F8"/>
    <a:srgbClr val="66CCF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0" autoAdjust="0"/>
    <p:restoredTop sz="93954" autoAdjust="0"/>
  </p:normalViewPr>
  <p:slideViewPr>
    <p:cSldViewPr>
      <p:cViewPr varScale="1">
        <p:scale>
          <a:sx n="202" d="100"/>
          <a:sy n="202" d="100"/>
        </p:scale>
        <p:origin x="149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6C0AAD1-B8BD-43C4-AD38-276847129620}" type="datetimeFigureOut">
              <a:rPr lang="zh-CN" altLang="en-US"/>
              <a:pPr>
                <a:defRPr/>
              </a:pPr>
              <a:t>2024/4/16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0BA62DDB-11EA-4788-AF0F-7A6A5D599C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971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" y="746125"/>
            <a:ext cx="6629400" cy="3730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24400"/>
            <a:ext cx="502920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50388"/>
            <a:ext cx="29718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450388"/>
            <a:ext cx="29718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F4BA8F3-2950-4F7A-BE7D-4437F2E998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41444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869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6605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7103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4144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8878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0470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2547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8329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8541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869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2498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1486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1061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6644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7030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7090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4713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0407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2427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71081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4592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9500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2320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6782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3381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5175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027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0589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9734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99DB6B-E7DD-415D-961B-A7410E1711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0823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4114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4114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9D073A-28EE-4E22-9680-B0A749E43F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7770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5715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485900"/>
            <a:ext cx="7772400" cy="30861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7EA514-5EC4-4B8F-B844-830A1FD368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766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678D6E-3735-43A5-A689-D1D8D71630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464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8C20A-A0FF-4A43-AA14-B3BFDFA668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361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0E153-589B-49CD-938F-A868FCBE6A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23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F76ED-B896-4459-B045-DAAC3E3CB4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6065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97CA6-C042-4E1C-956E-75FF792D26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2761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E1B5B9-5344-4E86-8C14-E112155885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259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5CA8B-3DA5-4614-9364-75A1AFB738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35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A7A9D5-32E7-4945-9EE4-3478F3229C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693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rgbClr val="0099FF"/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35782"/>
            <a:ext cx="77724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0BE1C80-7C89-4E65-ADA3-CE4D166211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-9525" y="4681835"/>
            <a:ext cx="9144000" cy="461665"/>
          </a:xfrm>
          <a:prstGeom prst="rect">
            <a:avLst/>
          </a:prstGeom>
          <a:gradFill rotWithShape="0">
            <a:gsLst>
              <a:gs pos="0">
                <a:srgbClr val="004776"/>
              </a:gs>
              <a:gs pos="50000">
                <a:srgbClr val="0099FF"/>
              </a:gs>
              <a:gs pos="100000">
                <a:srgbClr val="00477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Java</a:t>
            </a:r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面向对象程序设计</a:t>
            </a:r>
          </a:p>
        </p:txBody>
      </p:sp>
      <p:pic>
        <p:nvPicPr>
          <p:cNvPr id="1032" name="Picture 8" descr="Copy (2) of backup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8220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Copy (2) of nextup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5" y="4821138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 descr="restart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25" y="4821138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 descr="00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1"/>
            <a:ext cx="9144000" cy="36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677856"/>
            <a:ext cx="465644" cy="4656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uajiang@yn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0">
          <a:gsLst>
            <a:gs pos="0">
              <a:srgbClr val="0099FF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1275606"/>
            <a:ext cx="9144000" cy="72008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200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200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接口与抽象类</a:t>
            </a:r>
            <a:endParaRPr lang="en-US" altLang="zh-CN" sz="3200" kern="0" dirty="0">
              <a:solidFill>
                <a:srgbClr val="2D49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en-US" altLang="zh-CN" sz="3200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Interface &amp; Abstract Class </a:t>
            </a:r>
            <a:endParaRPr lang="zh-CN" altLang="en-US" sz="3200" kern="0" dirty="0">
              <a:solidFill>
                <a:srgbClr val="2D49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AC8B7D-BE2E-2889-D716-41645DD88129}"/>
              </a:ext>
            </a:extLst>
          </p:cNvPr>
          <p:cNvSpPr txBox="1"/>
          <p:nvPr/>
        </p:nvSpPr>
        <p:spPr>
          <a:xfrm>
            <a:off x="2468699" y="3507854"/>
            <a:ext cx="42066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江  华</a:t>
            </a:r>
            <a:endParaRPr kumimoji="1"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kumimoji="1" lang="en-US" altLang="zh-CN" sz="2000" dirty="0">
                <a:solidFill>
                  <a:srgbClr val="7030A0"/>
                </a:solidFill>
                <a:latin typeface="Helvetica" pitchFamily="2" charset="0"/>
                <a:ea typeface="SimHei" panose="02010609060101010101" pitchFamily="49" charset="-122"/>
                <a:hlinkClick r:id="rId3"/>
              </a:rPr>
              <a:t>huajiang@ynu.edu.cn</a:t>
            </a:r>
            <a:endParaRPr kumimoji="1" lang="en-US" altLang="zh-CN" sz="2000" dirty="0">
              <a:solidFill>
                <a:srgbClr val="7030A0"/>
              </a:solidFill>
              <a:latin typeface="Helvetica" pitchFamily="2" charset="0"/>
              <a:ea typeface="SimHei" panose="02010609060101010101" pitchFamily="49" charset="-122"/>
            </a:endParaRPr>
          </a:p>
          <a:p>
            <a:pPr algn="ctr"/>
            <a:endParaRPr kumimoji="1" lang="en-US" altLang="zh-CN" sz="2000" dirty="0">
              <a:solidFill>
                <a:srgbClr val="7030A0"/>
              </a:solidFill>
              <a:latin typeface="Helvetica" pitchFamily="2" charset="0"/>
              <a:ea typeface="SimHei" panose="02010609060101010101" pitchFamily="49" charset="-122"/>
            </a:endParaRPr>
          </a:p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云南大学软件学院人工智能系</a:t>
            </a:r>
          </a:p>
        </p:txBody>
      </p:sp>
    </p:spTree>
    <p:extLst>
      <p:ext uri="{BB962C8B-B14F-4D97-AF65-F5344CB8AC3E}">
        <p14:creationId xmlns:p14="http://schemas.microsoft.com/office/powerpoint/2010/main" val="378505059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5272" y="286486"/>
            <a:ext cx="7809040" cy="4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类型转型：对象类型的转换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4E839E-712F-9047-24B1-FF89E1AB5985}"/>
              </a:ext>
            </a:extLst>
          </p:cNvPr>
          <p:cNvSpPr txBox="1"/>
          <p:nvPr/>
        </p:nvSpPr>
        <p:spPr>
          <a:xfrm>
            <a:off x="107504" y="1294477"/>
            <a:ext cx="6971780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向上转型</a:t>
            </a:r>
            <a:r>
              <a:rPr kumimoji="1" lang="en-US" altLang="zh-CN" sz="2000" dirty="0"/>
              <a:t>—</a:t>
            </a:r>
            <a:r>
              <a:rPr kumimoji="1" lang="zh-CN" altLang="en-US" sz="2000" b="1" dirty="0"/>
              <a:t>安全转型</a:t>
            </a:r>
            <a:endParaRPr kumimoji="1" lang="en-US" altLang="zh-CN" sz="2000" b="1" dirty="0"/>
          </a:p>
          <a:p>
            <a:r>
              <a:rPr kumimoji="1" lang="zh-CN" altLang="en-US" sz="2000" dirty="0"/>
              <a:t>在类型的继承体系中，由子类向父类转换</a:t>
            </a:r>
            <a:endParaRPr kumimoji="1"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    </a:t>
            </a:r>
            <a:r>
              <a:rPr lang="en-US" altLang="zh-CN" sz="2000" dirty="0" err="1"/>
              <a:t>ParentClass</a:t>
            </a:r>
            <a:r>
              <a:rPr lang="en-US" altLang="zh-CN" sz="2000" dirty="0"/>
              <a:t>  p1=new </a:t>
            </a:r>
            <a:r>
              <a:rPr lang="en-US" altLang="zh-CN" sz="2000" dirty="0" err="1"/>
              <a:t>ChildClass</a:t>
            </a:r>
            <a:r>
              <a:rPr lang="en-US" altLang="zh-CN" sz="2000" dirty="0"/>
              <a:t>();</a:t>
            </a:r>
            <a:r>
              <a:rPr lang="zh-CN" altLang="en-US" sz="2000" dirty="0"/>
              <a:t> </a:t>
            </a:r>
            <a:r>
              <a:rPr lang="en-US" altLang="zh-CN" sz="2000" dirty="0"/>
              <a:t>//</a:t>
            </a:r>
            <a:r>
              <a:rPr lang="zh-CN" altLang="en-US" sz="2000" dirty="0"/>
              <a:t>向上转型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向下转型</a:t>
            </a:r>
            <a:r>
              <a:rPr kumimoji="1" lang="en-US" altLang="zh-CN" sz="2000" dirty="0"/>
              <a:t>—</a:t>
            </a:r>
            <a:r>
              <a:rPr kumimoji="1" lang="zh-CN" altLang="en-US" sz="2000" b="1" dirty="0"/>
              <a:t>不安全的转型</a:t>
            </a:r>
            <a:endParaRPr kumimoji="1" lang="en-US" altLang="zh-CN" sz="2000" b="1" dirty="0"/>
          </a:p>
          <a:p>
            <a:r>
              <a:rPr kumimoji="1" lang="zh-CN" altLang="en-US" sz="2000" dirty="0"/>
              <a:t>在类型的继承体系中，由父类转换成子类类型</a:t>
            </a:r>
            <a:endParaRPr kumimoji="1"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 </a:t>
            </a:r>
            <a:r>
              <a:rPr lang="en-US" altLang="zh-CN" sz="2000" dirty="0"/>
              <a:t>   </a:t>
            </a:r>
            <a:r>
              <a:rPr lang="en-US" altLang="zh-CN" sz="2000" dirty="0" err="1"/>
              <a:t>ParentClass</a:t>
            </a:r>
            <a:r>
              <a:rPr lang="en-US" altLang="zh-CN" sz="2000" dirty="0"/>
              <a:t>  p1=new </a:t>
            </a:r>
            <a:r>
              <a:rPr lang="en-US" altLang="zh-CN" sz="2000" dirty="0" err="1"/>
              <a:t>ChildClass</a:t>
            </a:r>
            <a:r>
              <a:rPr lang="en-US" altLang="zh-CN" sz="2000" dirty="0"/>
              <a:t>();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endParaRPr kumimoji="1" lang="en-US" altLang="zh-CN" sz="2000" dirty="0"/>
          </a:p>
          <a:p>
            <a:r>
              <a:rPr lang="zh-CN" altLang="en-US" sz="2000" dirty="0"/>
              <a:t>    </a:t>
            </a:r>
            <a:r>
              <a:rPr lang="en-US" altLang="zh-CN" sz="2000" dirty="0" err="1"/>
              <a:t>ChildClass</a:t>
            </a:r>
            <a:r>
              <a:rPr lang="en-US" altLang="zh-CN" sz="2000" dirty="0"/>
              <a:t> c1=p1;  //</a:t>
            </a:r>
            <a:r>
              <a:rPr lang="zh-CN" altLang="en-US" sz="2000" dirty="0">
                <a:solidFill>
                  <a:srgbClr val="0070C0"/>
                </a:solidFill>
              </a:rPr>
              <a:t>不允许，父类对象不是一个子类对象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kumimoji="1" lang="zh-CN" altLang="en-US" sz="2000" dirty="0"/>
              <a:t>    </a:t>
            </a:r>
            <a:r>
              <a:rPr kumimoji="1" lang="en-US" altLang="zh-CN" sz="2000" dirty="0" err="1"/>
              <a:t>ChildClass</a:t>
            </a:r>
            <a:r>
              <a:rPr kumimoji="1" lang="en-US" altLang="zh-CN" sz="2000" dirty="0"/>
              <a:t> c1=(</a:t>
            </a:r>
            <a:r>
              <a:rPr kumimoji="1" lang="en-US" altLang="zh-CN" sz="2000" dirty="0" err="1"/>
              <a:t>ChildClass</a:t>
            </a:r>
            <a:r>
              <a:rPr kumimoji="1" lang="en-US" altLang="zh-CN" sz="2000" dirty="0"/>
              <a:t>)p1;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// </a:t>
            </a:r>
            <a:r>
              <a:rPr kumimoji="1" lang="zh-CN" altLang="en-US" sz="2000" dirty="0">
                <a:solidFill>
                  <a:srgbClr val="0070C0"/>
                </a:solidFill>
              </a:rPr>
              <a:t>强制类型转换</a:t>
            </a:r>
            <a:endParaRPr kumimoji="1" lang="en-US" altLang="zh-CN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F975DE-A11A-1F40-1ACC-BA905B606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1347614"/>
            <a:ext cx="2087831" cy="2651308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B8B6E108-CFA4-0A3F-F73E-342355FAFBFC}"/>
              </a:ext>
            </a:extLst>
          </p:cNvPr>
          <p:cNvSpPr/>
          <p:nvPr/>
        </p:nvSpPr>
        <p:spPr bwMode="auto">
          <a:xfrm>
            <a:off x="6300192" y="1491628"/>
            <a:ext cx="216024" cy="2160241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A55A0737-A074-1D90-A382-FAFBC6E88CB5}"/>
              </a:ext>
            </a:extLst>
          </p:cNvPr>
          <p:cNvSpPr/>
          <p:nvPr/>
        </p:nvSpPr>
        <p:spPr bwMode="auto">
          <a:xfrm>
            <a:off x="8748063" y="1491630"/>
            <a:ext cx="216425" cy="22322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1A04EC-A95D-3D66-BC1A-AA21EBF97F23}"/>
              </a:ext>
            </a:extLst>
          </p:cNvPr>
          <p:cNvSpPr txBox="1"/>
          <p:nvPr/>
        </p:nvSpPr>
        <p:spPr>
          <a:xfrm>
            <a:off x="6516216" y="1851670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向</a:t>
            </a:r>
            <a:endParaRPr kumimoji="1" lang="en-US" altLang="zh-CN" dirty="0"/>
          </a:p>
          <a:p>
            <a:r>
              <a:rPr kumimoji="1" lang="zh-CN" altLang="en-US" dirty="0"/>
              <a:t>上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B2D9D01-86B5-1A8F-0774-EE73BF6D343A}"/>
              </a:ext>
            </a:extLst>
          </p:cNvPr>
          <p:cNvSpPr txBox="1"/>
          <p:nvPr/>
        </p:nvSpPr>
        <p:spPr>
          <a:xfrm>
            <a:off x="8336691" y="1842271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向</a:t>
            </a:r>
            <a:endParaRPr kumimoji="1" lang="en-US" altLang="zh-CN" dirty="0"/>
          </a:p>
          <a:p>
            <a:r>
              <a:rPr lang="zh-CN" altLang="en-US" dirty="0"/>
              <a:t>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499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5272" y="286486"/>
            <a:ext cx="7809040" cy="4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000" dirty="0" err="1">
                <a:latin typeface="+mn-ea"/>
                <a:ea typeface="+mn-ea"/>
              </a:rPr>
              <a:t>instanceof</a:t>
            </a:r>
            <a:r>
              <a:rPr lang="zh-CN" altLang="en-US" sz="2000" dirty="0">
                <a:latin typeface="+mn-ea"/>
                <a:ea typeface="+mn-ea"/>
              </a:rPr>
              <a:t> 预算符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4E839E-712F-9047-24B1-FF89E1AB5985}"/>
              </a:ext>
            </a:extLst>
          </p:cNvPr>
          <p:cNvSpPr txBox="1"/>
          <p:nvPr/>
        </p:nvSpPr>
        <p:spPr>
          <a:xfrm>
            <a:off x="70415" y="1144578"/>
            <a:ext cx="639790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语法：</a:t>
            </a:r>
            <a:r>
              <a:rPr kumimoji="1" lang="en-US" altLang="zh-CN" sz="2000" dirty="0"/>
              <a:t>obj </a:t>
            </a:r>
            <a:r>
              <a:rPr kumimoji="1" lang="en-US" altLang="zh-CN" sz="2000" dirty="0" err="1">
                <a:solidFill>
                  <a:srgbClr val="FF0000"/>
                </a:solidFill>
              </a:rPr>
              <a:t>instanceof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 </a:t>
            </a:r>
            <a:r>
              <a:rPr lang="en-US" altLang="zh-CN" sz="2000" dirty="0" err="1"/>
              <a:t>C</a:t>
            </a:r>
            <a:r>
              <a:rPr kumimoji="1" lang="en-US" altLang="zh-CN" sz="2000" dirty="0" err="1"/>
              <a:t>lassName</a:t>
            </a:r>
            <a:endParaRPr kumimoji="1"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结果为</a:t>
            </a:r>
            <a:r>
              <a:rPr lang="en-US" altLang="zh-CN" sz="2000" dirty="0"/>
              <a:t>true</a:t>
            </a:r>
            <a:r>
              <a:rPr lang="zh-CN" altLang="en-US" sz="2000" dirty="0"/>
              <a:t>，如果</a:t>
            </a:r>
            <a:r>
              <a:rPr lang="en-US" altLang="zh-CN" sz="2000" dirty="0"/>
              <a:t>obj </a:t>
            </a:r>
            <a:r>
              <a:rPr lang="zh-CN" altLang="en-US" sz="2000" dirty="0"/>
              <a:t>是</a:t>
            </a:r>
            <a:r>
              <a:rPr lang="en-US" altLang="zh-CN" sz="2000" dirty="0" err="1"/>
              <a:t>ClassName</a:t>
            </a:r>
            <a:r>
              <a:rPr lang="en-US" altLang="zh-CN" sz="2000" dirty="0"/>
              <a:t> </a:t>
            </a:r>
            <a:r>
              <a:rPr lang="zh-CN" altLang="en-US" sz="2000" dirty="0"/>
              <a:t>类或其子类的对象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结果为</a:t>
            </a:r>
            <a:r>
              <a:rPr lang="en-US" altLang="zh-CN" sz="2000" dirty="0"/>
              <a:t>false,  </a:t>
            </a:r>
            <a:r>
              <a:rPr lang="zh-CN" altLang="en-US" sz="2000" dirty="0"/>
              <a:t>如果不是</a:t>
            </a:r>
            <a:r>
              <a:rPr lang="en-US" altLang="zh-CN" sz="20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 </a:t>
            </a:r>
            <a:r>
              <a:rPr lang="en-US" altLang="zh-CN" sz="2000" dirty="0"/>
              <a:t>   </a:t>
            </a:r>
            <a:r>
              <a:rPr lang="en-US" altLang="zh-CN" sz="2000" dirty="0" err="1"/>
              <a:t>ElectricOven</a:t>
            </a:r>
            <a:r>
              <a:rPr lang="en-US" altLang="zh-CN" sz="2000" dirty="0"/>
              <a:t>  p1=new </a:t>
            </a:r>
            <a:r>
              <a:rPr lang="en-US" altLang="zh-CN" sz="2000" dirty="0" err="1"/>
              <a:t>GreeOven</a:t>
            </a:r>
            <a:r>
              <a:rPr lang="en-US" altLang="zh-CN" sz="2000" dirty="0"/>
              <a:t>();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kumimoji="1" lang="en-US" altLang="zh-CN" sz="2000" dirty="0"/>
              <a:t>    if (p1 </a:t>
            </a:r>
            <a:r>
              <a:rPr kumimoji="1" lang="en-US" altLang="zh-CN" sz="2000" dirty="0" err="1">
                <a:solidFill>
                  <a:srgbClr val="FF0000"/>
                </a:solidFill>
              </a:rPr>
              <a:t>instanceof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GreeOven</a:t>
            </a:r>
            <a:r>
              <a:rPr kumimoji="1" lang="en-US" altLang="zh-CN" sz="2000" dirty="0"/>
              <a:t>)</a:t>
            </a:r>
          </a:p>
          <a:p>
            <a:r>
              <a:rPr kumimoji="1" lang="en-US" altLang="zh-CN" sz="2000" dirty="0"/>
              <a:t>             </a:t>
            </a:r>
            <a:r>
              <a:rPr lang="en-US" altLang="zh-CN" sz="2000" dirty="0" err="1"/>
              <a:t>GreeOven</a:t>
            </a:r>
            <a:r>
              <a:rPr lang="en-US" altLang="zh-CN" sz="2000" dirty="0"/>
              <a:t> </a:t>
            </a:r>
            <a:r>
              <a:rPr kumimoji="1" lang="en-US" altLang="zh-CN" sz="2000" dirty="0"/>
              <a:t>c1</a:t>
            </a:r>
            <a:r>
              <a:rPr lang="en-US" altLang="zh-CN" sz="2000" dirty="0"/>
              <a:t>=(</a:t>
            </a:r>
            <a:r>
              <a:rPr lang="en-US" altLang="zh-CN" sz="2000" dirty="0" err="1"/>
              <a:t>GreeOven</a:t>
            </a:r>
            <a:r>
              <a:rPr lang="en-US" altLang="zh-CN" sz="2000" dirty="0"/>
              <a:t>)</a:t>
            </a:r>
            <a:r>
              <a:rPr kumimoji="1" lang="en-US" altLang="zh-CN" sz="2000" dirty="0"/>
              <a:t>p1;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// </a:t>
            </a:r>
            <a:r>
              <a:rPr kumimoji="1" lang="zh-CN" altLang="en-US" sz="2000" dirty="0">
                <a:solidFill>
                  <a:srgbClr val="0070C0"/>
                </a:solidFill>
              </a:rPr>
              <a:t>强制类型转换</a:t>
            </a:r>
            <a:endParaRPr kumimoji="1" lang="en-US" altLang="zh-CN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F975DE-A11A-1F40-1ACC-BA905B606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1347614"/>
            <a:ext cx="2087831" cy="2651308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B8B6E108-CFA4-0A3F-F73E-342355FAFBFC}"/>
              </a:ext>
            </a:extLst>
          </p:cNvPr>
          <p:cNvSpPr/>
          <p:nvPr/>
        </p:nvSpPr>
        <p:spPr bwMode="auto">
          <a:xfrm>
            <a:off x="6444208" y="1491628"/>
            <a:ext cx="216024" cy="2160241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A55A0737-A074-1D90-A382-FAFBC6E88CB5}"/>
              </a:ext>
            </a:extLst>
          </p:cNvPr>
          <p:cNvSpPr/>
          <p:nvPr/>
        </p:nvSpPr>
        <p:spPr bwMode="auto">
          <a:xfrm>
            <a:off x="8748063" y="1491630"/>
            <a:ext cx="216425" cy="22322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1A04EC-A95D-3D66-BC1A-AA21EBF97F23}"/>
              </a:ext>
            </a:extLst>
          </p:cNvPr>
          <p:cNvSpPr txBox="1"/>
          <p:nvPr/>
        </p:nvSpPr>
        <p:spPr>
          <a:xfrm>
            <a:off x="6671845" y="1851670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向</a:t>
            </a:r>
            <a:endParaRPr kumimoji="1" lang="en-US" altLang="zh-CN" dirty="0"/>
          </a:p>
          <a:p>
            <a:r>
              <a:rPr kumimoji="1" lang="zh-CN" altLang="en-US" dirty="0"/>
              <a:t>上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B2D9D01-86B5-1A8F-0774-EE73BF6D343A}"/>
              </a:ext>
            </a:extLst>
          </p:cNvPr>
          <p:cNvSpPr txBox="1"/>
          <p:nvPr/>
        </p:nvSpPr>
        <p:spPr>
          <a:xfrm>
            <a:off x="8336691" y="1842271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向</a:t>
            </a:r>
            <a:endParaRPr kumimoji="1" lang="en-US" altLang="zh-CN" dirty="0"/>
          </a:p>
          <a:p>
            <a:r>
              <a:rPr lang="zh-CN" altLang="en-US" dirty="0"/>
              <a:t>下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A765198-B6FC-412B-CBA5-DACFA5DEDEC8}"/>
              </a:ext>
            </a:extLst>
          </p:cNvPr>
          <p:cNvSpPr txBox="1"/>
          <p:nvPr/>
        </p:nvSpPr>
        <p:spPr>
          <a:xfrm>
            <a:off x="395536" y="4323337"/>
            <a:ext cx="698781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未经</a:t>
            </a:r>
            <a:r>
              <a:rPr lang="en-US" altLang="zh-CN" dirty="0" err="1"/>
              <a:t>instanceof</a:t>
            </a:r>
            <a:r>
              <a:rPr lang="zh-CN" altLang="en-US" dirty="0"/>
              <a:t>检测的向下转型，可能会引发异常！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177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99FF"/>
            </a:gs>
            <a:gs pos="1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-1692696" y="1131590"/>
            <a:ext cx="9144000" cy="72008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solidFill>
                  <a:srgbClr val="2D499E"/>
                </a:solidFill>
                <a:latin typeface="+mj-ea"/>
              </a:rPr>
              <a:t>接口 </a:t>
            </a:r>
            <a:r>
              <a:rPr lang="en-US" altLang="zh-CN" sz="3200" kern="0" dirty="0">
                <a:solidFill>
                  <a:srgbClr val="2D499E"/>
                </a:solidFill>
                <a:latin typeface="+mj-ea"/>
              </a:rPr>
              <a:t>Interface</a:t>
            </a:r>
            <a:endParaRPr lang="zh-CN" altLang="en-US" sz="3200" kern="0" dirty="0">
              <a:solidFill>
                <a:srgbClr val="2D499E"/>
              </a:solidFill>
              <a:latin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AC87B0-20E2-A049-9C86-03452D6C7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873320"/>
            <a:ext cx="4176464" cy="15841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ADD6E86-187A-C2AF-090A-9E8DE04643AB}"/>
              </a:ext>
            </a:extLst>
          </p:cNvPr>
          <p:cNvSpPr txBox="1"/>
          <p:nvPr/>
        </p:nvSpPr>
        <p:spPr>
          <a:xfrm>
            <a:off x="487901" y="2427734"/>
            <a:ext cx="36724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zh-CN" altLang="en-US" sz="1800" dirty="0">
                <a:latin typeface="Helvetica" pitchFamily="2" charset="0"/>
              </a:rPr>
              <a:t>两个物件相连接的部位。</a:t>
            </a:r>
          </a:p>
          <a:p>
            <a:pPr marL="285750" indent="-285750">
              <a:buFont typeface="Wingdings" pitchFamily="2" charset="2"/>
              <a:buChar char="p"/>
            </a:pPr>
            <a:endParaRPr lang="zh-CN" altLang="en-US" sz="1800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800" dirty="0">
                <a:latin typeface="Helvetica" pitchFamily="2" charset="0"/>
              </a:rPr>
              <a:t>In computing, an interface is a shared boundary across which two or more separate components of a computer system exchange information. </a:t>
            </a:r>
          </a:p>
          <a:p>
            <a:pPr marL="285750" indent="-285750">
              <a:buFont typeface="Wingdings" pitchFamily="2" charset="2"/>
              <a:buChar char="p"/>
            </a:pPr>
            <a:endParaRPr kumimoji="1" lang="zh-CN" altLang="en-US" sz="1800" dirty="0">
              <a:latin typeface="Helvetica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3830FA-A599-1F20-59D4-8EA1DF338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355" y="2838658"/>
            <a:ext cx="3051510" cy="180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2F886-87B0-113B-F369-8DA211647C21}"/>
              </a:ext>
            </a:extLst>
          </p:cNvPr>
          <p:cNvSpPr txBox="1"/>
          <p:nvPr/>
        </p:nvSpPr>
        <p:spPr>
          <a:xfrm>
            <a:off x="6588224" y="23769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硬件接口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0952EE-442F-F9CD-B4F1-BE63DB27316C}"/>
              </a:ext>
            </a:extLst>
          </p:cNvPr>
          <p:cNvSpPr txBox="1"/>
          <p:nvPr/>
        </p:nvSpPr>
        <p:spPr>
          <a:xfrm>
            <a:off x="6588224" y="462587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软件接口</a:t>
            </a:r>
          </a:p>
        </p:txBody>
      </p:sp>
    </p:spTree>
    <p:extLst>
      <p:ext uri="{BB962C8B-B14F-4D97-AF65-F5344CB8AC3E}">
        <p14:creationId xmlns:p14="http://schemas.microsoft.com/office/powerpoint/2010/main" val="270889961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272661" y="555526"/>
            <a:ext cx="84037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Java</a:t>
            </a:r>
            <a:r>
              <a:rPr kumimoji="1" lang="zh-CN" altLang="en-US" dirty="0">
                <a:latin typeface="+mn-ea"/>
                <a:ea typeface="+mn-ea"/>
              </a:rPr>
              <a:t>  接口 </a:t>
            </a:r>
            <a:r>
              <a:rPr kumimoji="1" lang="en-US" altLang="zh-CN" dirty="0">
                <a:latin typeface="+mn-ea"/>
                <a:ea typeface="+mn-ea"/>
              </a:rPr>
              <a:t>Interface</a:t>
            </a:r>
          </a:p>
          <a:p>
            <a:endParaRPr kumimoji="1" lang="en-US" altLang="zh-CN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接口是一种用于建立约束（边界）的特殊的类型：只有常量和方法的声明</a:t>
            </a:r>
            <a:r>
              <a:rPr lang="en-US" altLang="zh-CN" dirty="0"/>
              <a:t>(declaration)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C9A4A5-3786-774C-BD1C-968DB8FF1664}"/>
              </a:ext>
            </a:extLst>
          </p:cNvPr>
          <p:cNvSpPr txBox="1"/>
          <p:nvPr/>
        </p:nvSpPr>
        <p:spPr>
          <a:xfrm>
            <a:off x="529066" y="2211710"/>
            <a:ext cx="808586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p</a:t>
            </a:r>
            <a:r>
              <a:rPr kumimoji="1" lang="en-US" altLang="zh-CN" dirty="0">
                <a:solidFill>
                  <a:srgbClr val="0070C0"/>
                </a:solidFill>
              </a:rPr>
              <a:t>ublic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interface</a:t>
            </a:r>
            <a:r>
              <a:rPr kumimoji="1" lang="en-US" altLang="zh-CN" dirty="0"/>
              <a:t> Comparable{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 </a:t>
            </a:r>
            <a:r>
              <a:rPr lang="en-US" altLang="zh-CN" dirty="0"/>
              <a:t>double</a:t>
            </a:r>
            <a:r>
              <a:rPr lang="zh-CN" altLang="en-US" dirty="0"/>
              <a:t> </a:t>
            </a:r>
            <a:r>
              <a:rPr lang="en-US" altLang="zh-CN" dirty="0"/>
              <a:t>PI=3.1415926; </a:t>
            </a:r>
            <a:r>
              <a:rPr lang="zh-CN" altLang="en-US" dirty="0"/>
              <a:t>     </a:t>
            </a:r>
            <a:r>
              <a:rPr lang="en-US" altLang="zh-CN" i="1" dirty="0">
                <a:solidFill>
                  <a:srgbClr val="0000FF"/>
                </a:solidFill>
              </a:rPr>
              <a:t>// </a:t>
            </a:r>
            <a:r>
              <a:rPr lang="zh-CN" altLang="en-US" i="1" dirty="0">
                <a:solidFill>
                  <a:srgbClr val="0000FF"/>
                </a:solidFill>
              </a:rPr>
              <a:t>常量定义</a:t>
            </a:r>
            <a:endParaRPr lang="en-US" altLang="zh-CN" i="1" dirty="0">
              <a:solidFill>
                <a:srgbClr val="0000FF"/>
              </a:solidFill>
            </a:endParaRPr>
          </a:p>
          <a:p>
            <a:r>
              <a:rPr lang="en-US" altLang="zh-CN" dirty="0"/>
              <a:t>   int compare(Object obj); 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//</a:t>
            </a:r>
            <a:r>
              <a:rPr lang="zh-CN" altLang="en-US" i="1" dirty="0">
                <a:solidFill>
                  <a:srgbClr val="0000FF"/>
                </a:solidFill>
              </a:rPr>
              <a:t>只有方法声明，没有方法体定义</a:t>
            </a:r>
            <a:endParaRPr lang="en-US" altLang="zh-CN" dirty="0"/>
          </a:p>
          <a:p>
            <a:r>
              <a:rPr lang="en-US" altLang="zh-CN" dirty="0"/>
              <a:t>}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lang="en-US" altLang="zh-CN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dirty="0"/>
              <a:t>接口中的变量都自动加上 </a:t>
            </a:r>
            <a:r>
              <a:rPr kumimoji="1" lang="en-US" altLang="zh-CN" dirty="0">
                <a:solidFill>
                  <a:srgbClr val="0000FF"/>
                </a:solidFill>
              </a:rPr>
              <a:t>public static final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接口中的方法都自动加上 </a:t>
            </a:r>
            <a:r>
              <a:rPr lang="en-US" altLang="zh-CN" dirty="0">
                <a:solidFill>
                  <a:srgbClr val="0000FF"/>
                </a:solidFill>
              </a:rPr>
              <a:t>public </a:t>
            </a:r>
            <a:endParaRPr lang="zh-CN" altLang="en-US" dirty="0">
              <a:solidFill>
                <a:srgbClr val="0000FF"/>
              </a:solidFill>
            </a:endParaRPr>
          </a:p>
          <a:p>
            <a:endParaRPr kumimoji="1"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49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272661" y="555526"/>
            <a:ext cx="8738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Java</a:t>
            </a:r>
            <a:r>
              <a:rPr kumimoji="1" lang="zh-CN" altLang="en-US" dirty="0">
                <a:latin typeface="+mn-ea"/>
                <a:ea typeface="+mn-ea"/>
              </a:rPr>
              <a:t>  接口 </a:t>
            </a:r>
            <a:r>
              <a:rPr kumimoji="1" lang="en-US" altLang="zh-CN" dirty="0">
                <a:latin typeface="+mn-ea"/>
                <a:ea typeface="+mn-ea"/>
              </a:rPr>
              <a:t>Interface</a:t>
            </a:r>
          </a:p>
          <a:p>
            <a:endParaRPr kumimoji="1" lang="en-US" altLang="zh-CN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可以声明一个接口变量，但不能创建（</a:t>
            </a:r>
            <a:r>
              <a:rPr lang="en-US" altLang="zh-CN" dirty="0"/>
              <a:t>new</a:t>
            </a:r>
            <a:r>
              <a:rPr lang="zh-CN" altLang="en-US" dirty="0"/>
              <a:t>）一个接口对象；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C9A4A5-3786-774C-BD1C-968DB8FF1664}"/>
              </a:ext>
            </a:extLst>
          </p:cNvPr>
          <p:cNvSpPr txBox="1"/>
          <p:nvPr/>
        </p:nvSpPr>
        <p:spPr>
          <a:xfrm>
            <a:off x="467544" y="1923678"/>
            <a:ext cx="85109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zh-CN" sz="2000" dirty="0">
                <a:latin typeface="+mn-ea"/>
                <a:ea typeface="+mn-ea"/>
              </a:rPr>
              <a:t>Comparable</a:t>
            </a:r>
            <a:r>
              <a:rPr lang="zh-CN" altLang="en-US" sz="2000" dirty="0">
                <a:latin typeface="+mn-ea"/>
                <a:ea typeface="+mn-ea"/>
              </a:rPr>
              <a:t> </a:t>
            </a:r>
            <a:r>
              <a:rPr lang="en-US" altLang="zh-CN" sz="2000" dirty="0">
                <a:latin typeface="+mn-ea"/>
                <a:ea typeface="+mn-ea"/>
              </a:rPr>
              <a:t>c1;   //c1 </a:t>
            </a:r>
            <a:r>
              <a:rPr lang="zh-CN" altLang="en-US" sz="2000" dirty="0">
                <a:latin typeface="+mn-ea"/>
                <a:ea typeface="+mn-ea"/>
              </a:rPr>
              <a:t>是一种</a:t>
            </a:r>
            <a:r>
              <a:rPr lang="en-US" altLang="zh-CN" sz="2000" dirty="0">
                <a:latin typeface="+mn-ea"/>
                <a:ea typeface="+mn-ea"/>
              </a:rPr>
              <a:t>Comparable</a:t>
            </a:r>
            <a:r>
              <a:rPr lang="zh-CN" altLang="en-US" sz="2000" dirty="0">
                <a:latin typeface="+mn-ea"/>
                <a:ea typeface="+mn-ea"/>
              </a:rPr>
              <a:t>类型的对象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ü"/>
            </a:pP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zh-CN" sz="2000" strike="sngStrike" dirty="0">
                <a:latin typeface="+mn-ea"/>
                <a:ea typeface="+mn-ea"/>
              </a:rPr>
              <a:t>Comparable</a:t>
            </a:r>
            <a:r>
              <a:rPr lang="zh-CN" altLang="en-US" sz="2000" strike="sngStrike" dirty="0">
                <a:latin typeface="+mn-ea"/>
                <a:ea typeface="+mn-ea"/>
              </a:rPr>
              <a:t> </a:t>
            </a:r>
            <a:r>
              <a:rPr lang="en-US" altLang="zh-CN" sz="2000" strike="sngStrike" dirty="0">
                <a:latin typeface="+mn-ea"/>
                <a:ea typeface="+mn-ea"/>
              </a:rPr>
              <a:t>c2=new Comparable();</a:t>
            </a:r>
            <a:r>
              <a:rPr lang="zh-CN" altLang="en-US" sz="2000" strike="sngStrike" dirty="0">
                <a:latin typeface="+mn-ea"/>
                <a:ea typeface="+mn-ea"/>
              </a:rPr>
              <a:t>  </a:t>
            </a:r>
            <a:r>
              <a:rPr lang="en-US" altLang="zh-CN" sz="2000" dirty="0">
                <a:latin typeface="+mn-ea"/>
                <a:ea typeface="+mn-ea"/>
              </a:rPr>
              <a:t>//</a:t>
            </a:r>
            <a:r>
              <a:rPr lang="zh-CN" altLang="en-US" sz="2000" dirty="0">
                <a:latin typeface="+mn-ea"/>
                <a:ea typeface="+mn-ea"/>
              </a:rPr>
              <a:t>不能创建</a:t>
            </a:r>
            <a:r>
              <a:rPr lang="en-US" altLang="zh-CN" sz="2000" dirty="0">
                <a:latin typeface="+mn-ea"/>
                <a:ea typeface="+mn-ea"/>
              </a:rPr>
              <a:t>Comparable</a:t>
            </a:r>
            <a:r>
              <a:rPr lang="zh-CN" altLang="en-US" sz="2000" dirty="0">
                <a:latin typeface="+mn-ea"/>
                <a:ea typeface="+mn-ea"/>
              </a:rPr>
              <a:t>对象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EA2534-19A8-2445-A8CF-207D389AE975}"/>
              </a:ext>
            </a:extLst>
          </p:cNvPr>
          <p:cNvSpPr txBox="1"/>
          <p:nvPr/>
        </p:nvSpPr>
        <p:spPr>
          <a:xfrm>
            <a:off x="175679" y="3090322"/>
            <a:ext cx="880278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3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300" dirty="0">
                <a:latin typeface="SimHei" panose="02010609060101010101" pitchFamily="49" charset="-122"/>
                <a:ea typeface="SimHei" panose="02010609060101010101" pitchFamily="49" charset="-122"/>
              </a:rPr>
              <a:t>接口只是类型的声明：对对象的外部行为方法（外部接口）进行描述（约束、明确）。接口本身不提供方法具体实现。</a:t>
            </a:r>
            <a:endParaRPr lang="en-US" altLang="zh-CN" sz="23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23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300" dirty="0">
                <a:latin typeface="SimHei" panose="02010609060101010101" pitchFamily="49" charset="-122"/>
                <a:ea typeface="SimHei" panose="02010609060101010101" pitchFamily="49" charset="-122"/>
              </a:rPr>
              <a:t>可以将</a:t>
            </a:r>
            <a:r>
              <a:rPr lang="en-US" altLang="zh-CN" sz="2300" dirty="0" err="1">
                <a:latin typeface="SimHei" panose="02010609060101010101" pitchFamily="49" charset="-122"/>
                <a:ea typeface="SimHei" panose="02010609060101010101" pitchFamily="49" charset="-122"/>
              </a:rPr>
              <a:t>instanceof</a:t>
            </a:r>
            <a:r>
              <a:rPr lang="zh-CN" altLang="en-US" sz="2300" dirty="0">
                <a:latin typeface="SimHei" panose="02010609060101010101" pitchFamily="49" charset="-122"/>
                <a:ea typeface="SimHei" panose="02010609060101010101" pitchFamily="49" charset="-122"/>
              </a:rPr>
              <a:t>运算符用于接口：</a:t>
            </a:r>
            <a:r>
              <a:rPr lang="en-US" altLang="zh-CN" sz="2300" dirty="0">
                <a:latin typeface="SimHei" panose="02010609060101010101" pitchFamily="49" charset="-122"/>
                <a:ea typeface="SimHei" panose="02010609060101010101" pitchFamily="49" charset="-122"/>
              </a:rPr>
              <a:t>obj </a:t>
            </a:r>
            <a:r>
              <a:rPr lang="en-US" altLang="zh-CN" sz="2300" dirty="0" err="1">
                <a:latin typeface="SimHei" panose="02010609060101010101" pitchFamily="49" charset="-122"/>
                <a:ea typeface="SimHei" panose="02010609060101010101" pitchFamily="49" charset="-122"/>
              </a:rPr>
              <a:t>instaneof</a:t>
            </a:r>
            <a:r>
              <a:rPr lang="en-US" altLang="zh-CN" sz="2300" dirty="0">
                <a:latin typeface="SimHei" panose="02010609060101010101" pitchFamily="49" charset="-122"/>
                <a:ea typeface="SimHei" panose="02010609060101010101" pitchFamily="49" charset="-122"/>
              </a:rPr>
              <a:t> Comparable</a:t>
            </a:r>
          </a:p>
          <a:p>
            <a:endParaRPr lang="en-US" altLang="zh-CN" sz="23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3862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323528" y="483518"/>
            <a:ext cx="86409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类实现接口实现</a:t>
            </a:r>
            <a:endParaRPr kumimoji="1" lang="en-US" altLang="zh-CN" dirty="0">
              <a:latin typeface="+mn-ea"/>
              <a:ea typeface="+mn-ea"/>
            </a:endParaRPr>
          </a:p>
          <a:p>
            <a:endParaRPr kumimoji="1" lang="en-US" altLang="zh-CN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接口可以由一个类实现。一个实现了指定接口的类，即必须包含该接口的指定的行为方法；</a:t>
            </a:r>
            <a:endParaRPr lang="en-US" altLang="zh-CN" dirty="0"/>
          </a:p>
          <a:p>
            <a:pPr marL="342900" indent="-342900">
              <a:buFont typeface="Wingdings" pitchFamily="2" charset="2"/>
              <a:buChar char="Ø"/>
            </a:pPr>
            <a:endParaRPr lang="en-US" altLang="zh-CN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语法</a:t>
            </a:r>
            <a:r>
              <a:rPr lang="en-US" altLang="zh-CN" dirty="0"/>
              <a:t>: </a:t>
            </a:r>
          </a:p>
          <a:p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5F5ACD-6AA3-CB44-AA2E-92E15276D8D1}"/>
              </a:ext>
            </a:extLst>
          </p:cNvPr>
          <p:cNvSpPr txBox="1"/>
          <p:nvPr/>
        </p:nvSpPr>
        <p:spPr>
          <a:xfrm>
            <a:off x="1043608" y="2931790"/>
            <a:ext cx="5563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ea typeface="+mn-ea"/>
              </a:rPr>
              <a:t>class</a:t>
            </a:r>
            <a:r>
              <a:rPr kumimoji="1" lang="en-US" altLang="zh-CN" dirty="0">
                <a:latin typeface="+mn-ea"/>
                <a:ea typeface="+mn-ea"/>
              </a:rPr>
              <a:t> </a:t>
            </a:r>
            <a:r>
              <a:rPr kumimoji="1" lang="en-US" altLang="zh-CN" dirty="0" err="1">
                <a:latin typeface="+mn-ea"/>
                <a:ea typeface="+mn-ea"/>
              </a:rPr>
              <a:t>classA</a:t>
            </a:r>
            <a:r>
              <a:rPr kumimoji="1" lang="en-US" altLang="zh-CN" dirty="0">
                <a:latin typeface="+mn-ea"/>
                <a:ea typeface="+mn-ea"/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  <a:latin typeface="+mn-ea"/>
                <a:ea typeface="+mn-ea"/>
              </a:rPr>
              <a:t>implements</a:t>
            </a:r>
            <a:r>
              <a:rPr kumimoji="1" lang="en-US" altLang="zh-CN" dirty="0">
                <a:latin typeface="+mn-ea"/>
                <a:ea typeface="+mn-ea"/>
              </a:rPr>
              <a:t> </a:t>
            </a:r>
            <a:r>
              <a:rPr kumimoji="1" lang="en-US" altLang="zh-CN" dirty="0" err="1">
                <a:latin typeface="+mn-ea"/>
                <a:ea typeface="+mn-ea"/>
              </a:rPr>
              <a:t>interfaceB</a:t>
            </a:r>
            <a:r>
              <a:rPr kumimoji="1" lang="en-US" altLang="zh-CN" dirty="0">
                <a:latin typeface="+mn-ea"/>
                <a:ea typeface="+mn-ea"/>
              </a:rPr>
              <a:t>{</a:t>
            </a:r>
            <a:endParaRPr lang="en-US" altLang="zh-CN" dirty="0">
              <a:latin typeface="+mn-ea"/>
              <a:ea typeface="+mn-ea"/>
            </a:endParaRPr>
          </a:p>
          <a:p>
            <a:r>
              <a:rPr kumimoji="1" lang="en-US" altLang="zh-CN" dirty="0">
                <a:latin typeface="+mn-ea"/>
                <a:ea typeface="+mn-ea"/>
              </a:rPr>
              <a:t>   …//</a:t>
            </a:r>
            <a:r>
              <a:rPr kumimoji="1" lang="zh-CN" altLang="en-US" sz="2400" b="1" i="1" dirty="0">
                <a:solidFill>
                  <a:schemeClr val="accent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实现</a:t>
            </a:r>
            <a:r>
              <a:rPr lang="en-US" altLang="zh-CN" b="1" i="1" dirty="0" err="1">
                <a:solidFill>
                  <a:schemeClr val="accent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interfaceB</a:t>
            </a:r>
            <a:r>
              <a:rPr lang="zh-CN" altLang="en-US" b="1" i="1" dirty="0">
                <a:solidFill>
                  <a:schemeClr val="accent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中</a:t>
            </a:r>
            <a:r>
              <a:rPr lang="zh-CN" altLang="en-US" sz="2400" b="1" i="1" dirty="0">
                <a:solidFill>
                  <a:schemeClr val="accent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声明的方法</a:t>
            </a:r>
            <a:endParaRPr kumimoji="1" lang="en-US" altLang="zh-CN" dirty="0">
              <a:latin typeface="+mn-ea"/>
              <a:ea typeface="+mn-ea"/>
            </a:endParaRPr>
          </a:p>
          <a:p>
            <a:r>
              <a:rPr lang="en-US" altLang="zh-CN" dirty="0">
                <a:latin typeface="+mn-ea"/>
                <a:ea typeface="+mn-ea"/>
              </a:rPr>
              <a:t>}</a:t>
            </a:r>
            <a:r>
              <a:rPr kumimoji="1" lang="en-US" altLang="zh-CN" dirty="0">
                <a:latin typeface="+mn-ea"/>
                <a:ea typeface="+mn-ea"/>
              </a:rPr>
              <a:t>  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66CE4C-8103-124E-B471-27C73C273ADA}"/>
              </a:ext>
            </a:extLst>
          </p:cNvPr>
          <p:cNvSpPr txBox="1"/>
          <p:nvPr/>
        </p:nvSpPr>
        <p:spPr>
          <a:xfrm>
            <a:off x="26102" y="4218094"/>
            <a:ext cx="786664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300" dirty="0">
                <a:latin typeface="+mn-ea"/>
                <a:ea typeface="+mn-ea"/>
              </a:rPr>
              <a:t>潜台词：</a:t>
            </a:r>
            <a:r>
              <a:rPr lang="en-US" altLang="zh-CN" sz="2300" dirty="0">
                <a:latin typeface="+mn-ea"/>
                <a:ea typeface="+mn-ea"/>
              </a:rPr>
              <a:t> </a:t>
            </a:r>
            <a:r>
              <a:rPr lang="en-US" altLang="zh-CN" sz="2300" dirty="0" err="1">
                <a:latin typeface="+mn-ea"/>
                <a:ea typeface="+mn-ea"/>
              </a:rPr>
              <a:t>classA</a:t>
            </a:r>
            <a:r>
              <a:rPr lang="zh-CN" altLang="en-US" sz="2300" dirty="0">
                <a:latin typeface="+mn-ea"/>
                <a:ea typeface="+mn-ea"/>
              </a:rPr>
              <a:t>（必须）具有</a:t>
            </a:r>
            <a:r>
              <a:rPr lang="en-US" altLang="zh-CN" sz="2300" dirty="0" err="1">
                <a:latin typeface="+mn-ea"/>
                <a:ea typeface="+mn-ea"/>
              </a:rPr>
              <a:t>interfaceB</a:t>
            </a:r>
            <a:r>
              <a:rPr lang="zh-CN" altLang="en-US" sz="2300" dirty="0">
                <a:latin typeface="+mn-ea"/>
                <a:ea typeface="+mn-ea"/>
              </a:rPr>
              <a:t>规定的行为方法。</a:t>
            </a:r>
            <a:endParaRPr lang="en-US" altLang="zh-CN" sz="2300" dirty="0">
              <a:latin typeface="+mn-ea"/>
              <a:ea typeface="+mn-ea"/>
            </a:endParaRPr>
          </a:p>
          <a:p>
            <a:r>
              <a:rPr kumimoji="1" lang="zh-CN" altLang="en-US" sz="2300" dirty="0">
                <a:latin typeface="+mn-ea"/>
                <a:ea typeface="+mn-ea"/>
              </a:rPr>
              <a:t>还可以有其它的属性和方法。</a:t>
            </a:r>
          </a:p>
        </p:txBody>
      </p:sp>
    </p:spTree>
    <p:extLst>
      <p:ext uri="{BB962C8B-B14F-4D97-AF65-F5344CB8AC3E}">
        <p14:creationId xmlns:p14="http://schemas.microsoft.com/office/powerpoint/2010/main" val="3849888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323528" y="48351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类实现多个接口</a:t>
            </a:r>
            <a:endParaRPr kumimoji="1" lang="en-US" altLang="zh-CN" dirty="0">
              <a:latin typeface="+mn-ea"/>
              <a:ea typeface="+mn-ea"/>
            </a:endParaRPr>
          </a:p>
          <a:p>
            <a:endParaRPr kumimoji="1" lang="en-US" altLang="zh-CN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dirty="0"/>
              <a:t>Java</a:t>
            </a:r>
            <a:r>
              <a:rPr lang="zh-CN" altLang="en-US" dirty="0"/>
              <a:t>中</a:t>
            </a:r>
            <a:r>
              <a:rPr lang="zh-CN" altLang="en-US" b="1" dirty="0"/>
              <a:t>一个类只能继承一个父类</a:t>
            </a:r>
            <a:r>
              <a:rPr lang="zh-CN" altLang="en-US" dirty="0"/>
              <a:t>，但可以实现多个接口（必须实现所有接口规定的属性和方法）；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5F5ACD-6AA3-CB44-AA2E-92E15276D8D1}"/>
              </a:ext>
            </a:extLst>
          </p:cNvPr>
          <p:cNvSpPr txBox="1"/>
          <p:nvPr/>
        </p:nvSpPr>
        <p:spPr>
          <a:xfrm>
            <a:off x="683568" y="2074660"/>
            <a:ext cx="69123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class</a:t>
            </a: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err="1">
                <a:latin typeface="+mn-ea"/>
                <a:ea typeface="+mn-ea"/>
              </a:rPr>
              <a:t>className</a:t>
            </a: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b="1" dirty="0">
                <a:solidFill>
                  <a:srgbClr val="0070C0"/>
                </a:solidFill>
                <a:latin typeface="+mn-ea"/>
                <a:ea typeface="+mn-ea"/>
              </a:rPr>
              <a:t>implements</a:t>
            </a:r>
            <a:r>
              <a:rPr kumimoji="1" lang="en-US" altLang="zh-CN" sz="2000" dirty="0">
                <a:latin typeface="+mn-ea"/>
                <a:ea typeface="+mn-ea"/>
              </a:rPr>
              <a:t> interface1</a:t>
            </a:r>
            <a:r>
              <a:rPr kumimoji="1" lang="zh-CN" altLang="en-US" sz="2000" dirty="0">
                <a:latin typeface="+mn-ea"/>
                <a:ea typeface="+mn-ea"/>
              </a:rPr>
              <a:t>，</a:t>
            </a:r>
            <a:r>
              <a:rPr lang="en-US" altLang="zh-CN" sz="2000" dirty="0">
                <a:latin typeface="+mn-ea"/>
              </a:rPr>
              <a:t> interface2</a:t>
            </a:r>
            <a:r>
              <a:rPr kumimoji="1" lang="en-US" altLang="zh-CN" sz="2000" dirty="0">
                <a:latin typeface="+mn-ea"/>
                <a:ea typeface="+mn-ea"/>
              </a:rPr>
              <a:t>{</a:t>
            </a:r>
            <a:endParaRPr lang="en-US" altLang="zh-CN" sz="2000" dirty="0">
              <a:latin typeface="+mn-ea"/>
              <a:ea typeface="+mn-ea"/>
            </a:endParaRPr>
          </a:p>
          <a:p>
            <a:r>
              <a:rPr kumimoji="1" lang="en-US" altLang="zh-CN" sz="2000" dirty="0">
                <a:latin typeface="+mn-ea"/>
                <a:ea typeface="+mn-ea"/>
              </a:rPr>
              <a:t>   …//</a:t>
            </a:r>
            <a:r>
              <a:rPr kumimoji="1" lang="zh-CN" altLang="en-US" sz="2000" b="1" i="1" dirty="0">
                <a:solidFill>
                  <a:schemeClr val="accent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实现</a:t>
            </a:r>
            <a:r>
              <a:rPr kumimoji="1" lang="en-US" altLang="zh-CN" sz="2000" b="1" i="1" dirty="0">
                <a:solidFill>
                  <a:schemeClr val="accent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interface1</a:t>
            </a:r>
            <a:r>
              <a:rPr lang="zh-CN" altLang="en-US" sz="2000" b="1" i="1" dirty="0">
                <a:solidFill>
                  <a:schemeClr val="accent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和</a:t>
            </a:r>
            <a:r>
              <a:rPr lang="en-US" altLang="zh-CN" sz="2000" b="1" i="1" dirty="0">
                <a:solidFill>
                  <a:schemeClr val="accent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interface2</a:t>
            </a:r>
            <a:r>
              <a:rPr lang="zh-CN" altLang="en-US" sz="2000" b="1" i="1" dirty="0">
                <a:solidFill>
                  <a:schemeClr val="accent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中声明的方法</a:t>
            </a:r>
            <a:endParaRPr kumimoji="1" lang="en-US" altLang="zh-CN" sz="2000" b="1" i="1" dirty="0">
              <a:solidFill>
                <a:schemeClr val="accent2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r>
              <a:rPr lang="en-US" altLang="zh-CN" sz="2000" dirty="0">
                <a:latin typeface="+mn-ea"/>
                <a:ea typeface="+mn-ea"/>
              </a:rPr>
              <a:t>}</a:t>
            </a:r>
            <a:r>
              <a:rPr kumimoji="1" lang="en-US" altLang="zh-CN" sz="2000" dirty="0">
                <a:latin typeface="+mn-ea"/>
                <a:ea typeface="+mn-ea"/>
              </a:rPr>
              <a:t>  </a:t>
            </a:r>
            <a:endParaRPr kumimoji="1" lang="zh-CN" altLang="en-US" sz="2000" dirty="0"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A6CDDD-4A7F-814A-8644-C6AFB9CFC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3" y="3291830"/>
            <a:ext cx="4600511" cy="16561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C75531-B62B-D845-AC99-5C213E2049A8}"/>
              </a:ext>
            </a:extLst>
          </p:cNvPr>
          <p:cNvSpPr txBox="1"/>
          <p:nvPr/>
        </p:nvSpPr>
        <p:spPr>
          <a:xfrm>
            <a:off x="4163609" y="4011910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DVI</a:t>
            </a:r>
            <a:r>
              <a:rPr kumimoji="1" lang="zh-CN" altLang="en-US" dirty="0"/>
              <a:t>，</a:t>
            </a:r>
            <a:r>
              <a:rPr kumimoji="1" lang="en-US" altLang="zh-CN" dirty="0"/>
              <a:t>HDMI</a:t>
            </a:r>
            <a:r>
              <a:rPr kumimoji="1" lang="zh-CN" altLang="en-US" dirty="0"/>
              <a:t>，</a:t>
            </a:r>
            <a:r>
              <a:rPr kumimoji="1" lang="en-US" altLang="zh-CN" dirty="0"/>
              <a:t>DP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VGA..</a:t>
            </a:r>
            <a:endParaRPr kumimoji="1" lang="zh-CN" altLang="en-US" dirty="0"/>
          </a:p>
        </p:txBody>
      </p:sp>
      <p:sp>
        <p:nvSpPr>
          <p:cNvPr id="4" name="云形 3">
            <a:extLst>
              <a:ext uri="{FF2B5EF4-FFF2-40B4-BE49-F238E27FC236}">
                <a16:creationId xmlns:a16="http://schemas.microsoft.com/office/drawing/2014/main" id="{CBE8792E-2F38-472E-18CB-14F9EC4AF68C}"/>
              </a:ext>
            </a:extLst>
          </p:cNvPr>
          <p:cNvSpPr/>
          <p:nvPr/>
        </p:nvSpPr>
        <p:spPr bwMode="auto">
          <a:xfrm>
            <a:off x="4569210" y="123478"/>
            <a:ext cx="3819213" cy="1076739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宋体" pitchFamily="2" charset="-122"/>
              </a:rPr>
              <a:t>C++</a:t>
            </a: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宋体" pitchFamily="2" charset="-122"/>
              </a:rPr>
              <a:t>允许继承多个类</a:t>
            </a:r>
          </a:p>
        </p:txBody>
      </p:sp>
    </p:spTree>
    <p:extLst>
      <p:ext uri="{BB962C8B-B14F-4D97-AF65-F5344CB8AC3E}">
        <p14:creationId xmlns:p14="http://schemas.microsoft.com/office/powerpoint/2010/main" val="398508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323528" y="483518"/>
            <a:ext cx="864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接口</a:t>
            </a:r>
            <a:r>
              <a:rPr lang="zh-CN" altLang="en-US" dirty="0">
                <a:latin typeface="+mn-ea"/>
                <a:ea typeface="+mn-ea"/>
              </a:rPr>
              <a:t>也有多层抽象</a:t>
            </a:r>
            <a:r>
              <a:rPr lang="en-US" altLang="zh-CN" dirty="0">
                <a:latin typeface="+mn-ea"/>
                <a:ea typeface="+mn-ea"/>
              </a:rPr>
              <a:t>-</a:t>
            </a:r>
            <a:r>
              <a:rPr lang="zh-CN" altLang="en-US" dirty="0">
                <a:latin typeface="+mn-ea"/>
                <a:ea typeface="+mn-ea"/>
              </a:rPr>
              <a:t>继承</a:t>
            </a:r>
            <a:endParaRPr kumimoji="1" lang="en-US" altLang="zh-CN" dirty="0">
              <a:latin typeface="+mn-ea"/>
              <a:ea typeface="+mn-ea"/>
            </a:endParaRPr>
          </a:p>
          <a:p>
            <a:endParaRPr kumimoji="1" lang="en-US" altLang="zh-CN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一个接口可以继承另一个接口；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5F5ACD-6AA3-CB44-AA2E-92E15276D8D1}"/>
              </a:ext>
            </a:extLst>
          </p:cNvPr>
          <p:cNvSpPr txBox="1"/>
          <p:nvPr/>
        </p:nvSpPr>
        <p:spPr>
          <a:xfrm>
            <a:off x="539552" y="2023690"/>
            <a:ext cx="52767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interface</a:t>
            </a:r>
            <a:r>
              <a:rPr kumimoji="1" lang="en-US" altLang="zh-CN" sz="2000" dirty="0">
                <a:latin typeface="+mn-ea"/>
                <a:ea typeface="+mn-ea"/>
              </a:rPr>
              <a:t> interface 2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ea typeface="+mn-ea"/>
              </a:rPr>
              <a:t>extends</a:t>
            </a:r>
            <a:r>
              <a:rPr lang="en-US" altLang="zh-CN" sz="2000" dirty="0">
                <a:latin typeface="+mn-ea"/>
              </a:rPr>
              <a:t> interface 1</a:t>
            </a:r>
            <a:r>
              <a:rPr kumimoji="1" lang="en-US" altLang="zh-CN" sz="2000" dirty="0">
                <a:latin typeface="+mn-ea"/>
                <a:ea typeface="+mn-ea"/>
              </a:rPr>
              <a:t>{</a:t>
            </a:r>
            <a:endParaRPr lang="en-US" altLang="zh-CN" sz="2000" dirty="0">
              <a:latin typeface="+mn-ea"/>
              <a:ea typeface="+mn-ea"/>
            </a:endParaRPr>
          </a:p>
          <a:p>
            <a:r>
              <a:rPr kumimoji="1" lang="en-US" altLang="zh-CN" sz="2000" dirty="0">
                <a:latin typeface="+mn-ea"/>
                <a:ea typeface="+mn-ea"/>
              </a:rPr>
              <a:t>   …</a:t>
            </a:r>
          </a:p>
          <a:p>
            <a:r>
              <a:rPr lang="en-US" altLang="zh-CN" sz="2000" dirty="0">
                <a:latin typeface="+mn-ea"/>
                <a:ea typeface="+mn-ea"/>
              </a:rPr>
              <a:t>}</a:t>
            </a:r>
            <a:r>
              <a:rPr kumimoji="1" lang="en-US" altLang="zh-CN" sz="2000" dirty="0">
                <a:latin typeface="+mn-ea"/>
                <a:ea typeface="+mn-ea"/>
              </a:rPr>
              <a:t>  </a:t>
            </a:r>
            <a:endParaRPr kumimoji="1" lang="zh-CN" altLang="en-US" sz="2000" dirty="0">
              <a:latin typeface="+mn-ea"/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F50723-D827-5A84-2B28-F33530D55128}"/>
              </a:ext>
            </a:extLst>
          </p:cNvPr>
          <p:cNvSpPr/>
          <p:nvPr/>
        </p:nvSpPr>
        <p:spPr bwMode="auto">
          <a:xfrm>
            <a:off x="5148064" y="2874299"/>
            <a:ext cx="2160240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interface1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EA364680-1675-3F2C-0E39-4E2EEA68E9A5}"/>
              </a:ext>
            </a:extLst>
          </p:cNvPr>
          <p:cNvSpPr/>
          <p:nvPr/>
        </p:nvSpPr>
        <p:spPr bwMode="auto">
          <a:xfrm rot="16200000">
            <a:off x="6768244" y="1764562"/>
            <a:ext cx="216024" cy="3456384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A4D949-A51F-0B76-EF1A-2C2C35B9DA80}"/>
              </a:ext>
            </a:extLst>
          </p:cNvPr>
          <p:cNvSpPr txBox="1"/>
          <p:nvPr/>
        </p:nvSpPr>
        <p:spPr>
          <a:xfrm>
            <a:off x="6206050" y="3492754"/>
            <a:ext cx="141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interface2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38C7A1-778F-4E8C-B1F6-E2E6A6CF2E0A}"/>
              </a:ext>
            </a:extLst>
          </p:cNvPr>
          <p:cNvSpPr/>
          <p:nvPr/>
        </p:nvSpPr>
        <p:spPr bwMode="auto">
          <a:xfrm>
            <a:off x="7308304" y="2874299"/>
            <a:ext cx="1296144" cy="43204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新的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声明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93EEF3-69AF-0587-2F59-7F071ACB7D53}"/>
              </a:ext>
            </a:extLst>
          </p:cNvPr>
          <p:cNvSpPr txBox="1"/>
          <p:nvPr/>
        </p:nvSpPr>
        <p:spPr>
          <a:xfrm>
            <a:off x="179512" y="3492753"/>
            <a:ext cx="63754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interface2 </a:t>
            </a:r>
            <a:r>
              <a:rPr kumimoji="1" lang="zh-CN" altLang="en-US" dirty="0"/>
              <a:t>中：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包含了</a:t>
            </a:r>
            <a:r>
              <a:rPr kumimoji="1" lang="en-US" altLang="zh-CN" dirty="0"/>
              <a:t>interface1</a:t>
            </a:r>
            <a:r>
              <a:rPr lang="zh-CN" altLang="en-US" dirty="0"/>
              <a:t>中声明的全部属性和方法；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其它新的属性和方法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293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323528" y="483518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UML</a:t>
            </a:r>
            <a:r>
              <a:rPr lang="zh-CN" altLang="en-US" dirty="0">
                <a:latin typeface="+mn-ea"/>
                <a:ea typeface="+mn-ea"/>
              </a:rPr>
              <a:t>表示</a:t>
            </a:r>
            <a:endParaRPr kumimoji="1" lang="en-US" altLang="zh-CN" dirty="0">
              <a:latin typeface="+mn-ea"/>
              <a:ea typeface="+mn-ea"/>
            </a:endParaRPr>
          </a:p>
          <a:p>
            <a:endParaRPr kumimoji="1" lang="en-US" altLang="zh-CN" dirty="0"/>
          </a:p>
          <a:p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A90F00-22CD-A641-A429-AA183D49A4FA}"/>
              </a:ext>
            </a:extLst>
          </p:cNvPr>
          <p:cNvSpPr txBox="1"/>
          <p:nvPr/>
        </p:nvSpPr>
        <p:spPr>
          <a:xfrm>
            <a:off x="5331155" y="1683847"/>
            <a:ext cx="3738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en-US" altLang="zh-CN" sz="1600" dirty="0"/>
              <a:t>Class1 </a:t>
            </a:r>
            <a:r>
              <a:rPr kumimoji="1" lang="en-US" altLang="zh-CN" sz="1600" dirty="0">
                <a:solidFill>
                  <a:srgbClr val="0000FF"/>
                </a:solidFill>
              </a:rPr>
              <a:t>implements</a:t>
            </a:r>
            <a:r>
              <a:rPr kumimoji="1" lang="en-US" altLang="zh-CN" sz="1600" dirty="0"/>
              <a:t> Interace1,Interface2</a:t>
            </a:r>
            <a:endParaRPr kumimoji="1"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3903AD-4A21-944F-9E37-B252A0C54400}"/>
              </a:ext>
            </a:extLst>
          </p:cNvPr>
          <p:cNvSpPr txBox="1"/>
          <p:nvPr/>
        </p:nvSpPr>
        <p:spPr>
          <a:xfrm>
            <a:off x="5331155" y="2402473"/>
            <a:ext cx="2983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lang="en-US" altLang="zh-CN" sz="1600" dirty="0"/>
              <a:t>Interface3 </a:t>
            </a:r>
            <a:r>
              <a:rPr lang="en-US" altLang="zh-CN" sz="1600" dirty="0">
                <a:solidFill>
                  <a:srgbClr val="0000FF"/>
                </a:solidFill>
              </a:rPr>
              <a:t>extends</a:t>
            </a:r>
            <a:r>
              <a:rPr lang="en-US" altLang="zh-CN" sz="1600" dirty="0"/>
              <a:t> Interface2 </a:t>
            </a:r>
            <a:endParaRPr kumimoji="1" lang="zh-CN" altLang="en-US" sz="16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6DE553-72C4-BB43-8AB2-05974BE81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95400"/>
            <a:ext cx="43688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79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323528" y="483518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接口应用</a:t>
            </a:r>
            <a:r>
              <a:rPr kumimoji="1" lang="en-US" altLang="zh-CN" dirty="0">
                <a:latin typeface="+mn-ea"/>
                <a:ea typeface="+mn-ea"/>
              </a:rPr>
              <a:t>-</a:t>
            </a:r>
            <a:r>
              <a:rPr lang="zh-CN" altLang="en-US" dirty="0"/>
              <a:t>智能家居</a:t>
            </a:r>
            <a:endParaRPr kumimoji="1" lang="en-US" altLang="zh-CN" dirty="0">
              <a:latin typeface="+mn-ea"/>
              <a:ea typeface="+mn-ea"/>
            </a:endParaRPr>
          </a:p>
          <a:p>
            <a:endParaRPr kumimoji="1" lang="en-US" altLang="zh-CN" dirty="0"/>
          </a:p>
          <a:p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1E2519-5B4E-ED40-8DB1-98702C361417}"/>
              </a:ext>
            </a:extLst>
          </p:cNvPr>
          <p:cNvSpPr txBox="1"/>
          <p:nvPr/>
        </p:nvSpPr>
        <p:spPr>
          <a:xfrm>
            <a:off x="307835" y="1093841"/>
            <a:ext cx="53546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智能家居</a:t>
            </a:r>
            <a:r>
              <a:rPr lang="zh-CN" altLang="en-US" sz="2000" i="1" dirty="0"/>
              <a:t>（</a:t>
            </a:r>
            <a:r>
              <a:rPr lang="en-US" altLang="zh-CN" sz="2000" i="1" dirty="0"/>
              <a:t>smart home, home automation</a:t>
            </a:r>
            <a:r>
              <a:rPr lang="zh-CN" altLang="en-US" sz="2000" i="1" dirty="0"/>
              <a:t>）</a:t>
            </a:r>
            <a:r>
              <a:rPr lang="zh-CN" altLang="en-US" sz="2000" dirty="0"/>
              <a:t>是以住宅为平台，利用综合布线技术、网络通信技术、 安全防范技术、自动控制技术、音视频技术将家居生活有关的设施集成，构建高效的住宅设施与家庭日程事务的管理系统，提升家居安全性、便利性、舒适性、艺术性，并实现环保节能的居住环境。</a:t>
            </a:r>
            <a:endParaRPr kumimoji="1"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979B89-E76C-7B43-BBF7-270E6A3EF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290" y="1175050"/>
            <a:ext cx="2687326" cy="21655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6B79567-2DBC-3D4C-BD9F-BB2636843612}"/>
              </a:ext>
            </a:extLst>
          </p:cNvPr>
          <p:cNvSpPr txBox="1"/>
          <p:nvPr/>
        </p:nvSpPr>
        <p:spPr>
          <a:xfrm>
            <a:off x="323528" y="3507610"/>
            <a:ext cx="56877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利用智能手机，实现集中控制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zh-CN" altLang="en-US" dirty="0">
                <a:latin typeface="+mn-ea"/>
                <a:ea typeface="+mn-ea"/>
              </a:rPr>
              <a:t>解决方案：</a:t>
            </a:r>
            <a:endParaRPr lang="en-US" altLang="zh-CN" dirty="0">
              <a:latin typeface="+mn-ea"/>
              <a:ea typeface="+mn-ea"/>
            </a:endParaRPr>
          </a:p>
          <a:p>
            <a:pPr marL="914400" lvl="1" indent="-457200">
              <a:buAutoNum type="alphaUcPeriod"/>
            </a:pPr>
            <a:r>
              <a:rPr lang="zh-CN" altLang="en-US" dirty="0">
                <a:latin typeface="+mn-ea"/>
                <a:ea typeface="+mn-ea"/>
              </a:rPr>
              <a:t>每个智能电器厂家提供一个</a:t>
            </a:r>
            <a:r>
              <a:rPr lang="en-US" altLang="zh-CN" dirty="0">
                <a:latin typeface="+mn-ea"/>
                <a:ea typeface="+mn-ea"/>
              </a:rPr>
              <a:t>APP;</a:t>
            </a:r>
          </a:p>
          <a:p>
            <a:pPr lvl="1"/>
            <a:r>
              <a:rPr kumimoji="1" lang="en-US" altLang="zh-CN" dirty="0">
                <a:latin typeface="+mn-ea"/>
                <a:ea typeface="+mn-ea"/>
              </a:rPr>
              <a:t>B.  </a:t>
            </a:r>
            <a:r>
              <a:rPr lang="zh-CN" altLang="en-US" dirty="0">
                <a:latin typeface="+mn-ea"/>
                <a:ea typeface="+mn-ea"/>
              </a:rPr>
              <a:t>有一个</a:t>
            </a:r>
            <a:r>
              <a:rPr kumimoji="1" lang="zh-CN" altLang="en-US" dirty="0">
                <a:latin typeface="+mn-ea"/>
                <a:ea typeface="+mn-ea"/>
              </a:rPr>
              <a:t>通用的</a:t>
            </a:r>
            <a:r>
              <a:rPr kumimoji="1" lang="en-US" altLang="zh-CN" dirty="0">
                <a:latin typeface="+mn-ea"/>
                <a:ea typeface="+mn-ea"/>
              </a:rPr>
              <a:t>APP</a:t>
            </a:r>
            <a:r>
              <a:rPr lang="zh-CN" altLang="en-US" dirty="0">
                <a:latin typeface="+mn-ea"/>
                <a:ea typeface="+mn-ea"/>
              </a:rPr>
              <a:t>，可以控制全部</a:t>
            </a:r>
            <a:endParaRPr kumimoji="1" lang="zh-CN" altLang="en-US" dirty="0">
              <a:latin typeface="+mn-ea"/>
              <a:ea typeface="+mn-ea"/>
            </a:endParaRPr>
          </a:p>
        </p:txBody>
      </p:sp>
      <p:pic>
        <p:nvPicPr>
          <p:cNvPr id="2050" name="Picture 2" descr="万能多页学习型红外遥控器大揭密- 壹读">
            <a:extLst>
              <a:ext uri="{FF2B5EF4-FFF2-40B4-BE49-F238E27FC236}">
                <a16:creationId xmlns:a16="http://schemas.microsoft.com/office/drawing/2014/main" id="{8EB4572D-78F6-3457-A62D-5AA5914D5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434" y="3532530"/>
            <a:ext cx="2797038" cy="145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19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51470"/>
            <a:ext cx="4209775" cy="584775"/>
            <a:chOff x="0" y="-57121"/>
            <a:chExt cx="4209775" cy="584775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" name="矩形 5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87624" y="-57121"/>
              <a:ext cx="1080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347631" y="51945"/>
              <a:ext cx="1862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343413"/>
            <a:ext cx="752104" cy="141716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136C414-F877-824E-9232-A7C6C9DCF3CD}"/>
              </a:ext>
            </a:extLst>
          </p:cNvPr>
          <p:cNvSpPr txBox="1"/>
          <p:nvPr/>
        </p:nvSpPr>
        <p:spPr>
          <a:xfrm>
            <a:off x="1187624" y="1186755"/>
            <a:ext cx="38459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000" dirty="0">
                <a:latin typeface="+mn-ea"/>
                <a:ea typeface="+mn-ea"/>
              </a:rPr>
              <a:t>抽象的层次</a:t>
            </a:r>
            <a:r>
              <a:rPr kumimoji="1" lang="en-US" altLang="zh-CN" sz="2000" dirty="0">
                <a:latin typeface="+mn-ea"/>
                <a:ea typeface="+mn-ea"/>
              </a:rPr>
              <a:t> Abstract Levels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000" dirty="0">
                <a:latin typeface="+mn-ea"/>
                <a:ea typeface="+mn-ea"/>
              </a:rPr>
              <a:t>接口 </a:t>
            </a:r>
            <a:r>
              <a:rPr kumimoji="1" lang="en-US" altLang="zh-CN" sz="2000" dirty="0">
                <a:latin typeface="+mn-ea"/>
                <a:ea typeface="+mn-ea"/>
              </a:rPr>
              <a:t> Interface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zh-CN" altLang="en-US" sz="2000" dirty="0">
                <a:latin typeface="+mn-ea"/>
                <a:ea typeface="+mn-ea"/>
              </a:rPr>
              <a:t>抽象类</a:t>
            </a:r>
            <a:r>
              <a:rPr lang="en-US" altLang="zh-CN" sz="2000" dirty="0">
                <a:latin typeface="+mn-ea"/>
                <a:ea typeface="+mn-ea"/>
              </a:rPr>
              <a:t>  Abstract Class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2000" dirty="0">
                <a:latin typeface="+mn-ea"/>
                <a:ea typeface="+mn-ea"/>
              </a:rPr>
              <a:t>Java IO </a:t>
            </a:r>
            <a:r>
              <a:rPr kumimoji="1" lang="zh-CN" altLang="en-US" sz="2000" dirty="0">
                <a:latin typeface="+mn-ea"/>
                <a:ea typeface="+mn-ea"/>
              </a:rPr>
              <a:t>类</a:t>
            </a:r>
          </a:p>
        </p:txBody>
      </p:sp>
    </p:spTree>
    <p:extLst>
      <p:ext uri="{BB962C8B-B14F-4D97-AF65-F5344CB8AC3E}">
        <p14:creationId xmlns:p14="http://schemas.microsoft.com/office/powerpoint/2010/main" val="128550356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323528" y="483518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智能电器接口 </a:t>
            </a:r>
            <a:r>
              <a:rPr lang="en-US" altLang="zh-CN" dirty="0"/>
              <a:t>e-appliances</a:t>
            </a:r>
            <a:r>
              <a:rPr lang="zh-CN" altLang="en-US" dirty="0"/>
              <a:t> </a:t>
            </a:r>
            <a:endParaRPr kumimoji="1" lang="en-US" altLang="zh-CN" dirty="0">
              <a:latin typeface="+mn-ea"/>
              <a:ea typeface="+mn-ea"/>
            </a:endParaRPr>
          </a:p>
          <a:p>
            <a:endParaRPr kumimoji="1" lang="en-US" altLang="zh-CN" dirty="0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BF5509-003D-8546-B577-FAFE3CA670DD}"/>
              </a:ext>
            </a:extLst>
          </p:cNvPr>
          <p:cNvSpPr txBox="1"/>
          <p:nvPr/>
        </p:nvSpPr>
        <p:spPr>
          <a:xfrm>
            <a:off x="395536" y="1275606"/>
            <a:ext cx="35573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通过接口可以：</a:t>
            </a:r>
            <a:endParaRPr kumimoji="1" lang="en-US" altLang="zh-CN" sz="2000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zh-CN" altLang="en-US" sz="2000" dirty="0"/>
              <a:t>获得电器的名称</a:t>
            </a:r>
            <a:endParaRPr lang="en-US" altLang="zh-CN" sz="200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000" dirty="0"/>
              <a:t>获得电器的序列号；</a:t>
            </a:r>
            <a:endParaRPr kumimoji="1" lang="en-US" altLang="zh-CN" sz="2000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zh-CN" altLang="en-US" sz="2000" dirty="0"/>
              <a:t>获得电器的生产日期；</a:t>
            </a:r>
            <a:endParaRPr lang="en-US" altLang="zh-CN" sz="200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000" dirty="0"/>
              <a:t>开启电器；</a:t>
            </a:r>
            <a:endParaRPr kumimoji="1" lang="en-US" altLang="zh-CN" sz="2000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zh-CN" altLang="en-US" sz="2000" dirty="0"/>
              <a:t>关闭电器；</a:t>
            </a:r>
            <a:endParaRPr lang="en-US" altLang="zh-CN" sz="200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000" dirty="0"/>
              <a:t>电器自检；</a:t>
            </a:r>
            <a:endParaRPr kumimoji="1" lang="en-US" altLang="zh-CN" sz="2000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zh-CN" altLang="en-US" sz="2000" dirty="0"/>
              <a:t>启动电器；</a:t>
            </a:r>
            <a:endParaRPr lang="en-US" altLang="zh-CN" sz="200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en-US" altLang="zh-CN" sz="2000" dirty="0"/>
              <a:t>….</a:t>
            </a:r>
            <a:endParaRPr kumimoji="1" lang="zh-CN" alt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D1F378-1CC1-264E-A950-C0F36F312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729" y="1460129"/>
            <a:ext cx="4916786" cy="24932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2934D9-E7E1-4694-1FB0-5AEE8B34EF27}"/>
              </a:ext>
            </a:extLst>
          </p:cNvPr>
          <p:cNvSpPr txBox="1"/>
          <p:nvPr/>
        </p:nvSpPr>
        <p:spPr>
          <a:xfrm>
            <a:off x="2699792" y="4371950"/>
            <a:ext cx="4217821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智能家电协会制定的行业标准</a:t>
            </a:r>
          </a:p>
        </p:txBody>
      </p:sp>
    </p:spTree>
    <p:extLst>
      <p:ext uri="{BB962C8B-B14F-4D97-AF65-F5344CB8AC3E}">
        <p14:creationId xmlns:p14="http://schemas.microsoft.com/office/powerpoint/2010/main" val="3303868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323528" y="483518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实现智能电器接口的电视</a:t>
            </a:r>
            <a:endParaRPr kumimoji="1" lang="en-US" altLang="zh-CN" dirty="0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B0967B-D454-794C-9A4D-7CB2A2D4302F}"/>
              </a:ext>
            </a:extLst>
          </p:cNvPr>
          <p:cNvSpPr txBox="1"/>
          <p:nvPr/>
        </p:nvSpPr>
        <p:spPr>
          <a:xfrm>
            <a:off x="5388449" y="3053468"/>
            <a:ext cx="3504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行业标准：家电都应该实现</a:t>
            </a:r>
            <a:r>
              <a:rPr kumimoji="1" lang="en-US" altLang="zh-CN" dirty="0" err="1"/>
              <a:t>IEappliance</a:t>
            </a:r>
            <a:r>
              <a:rPr kumimoji="1" lang="zh-CN" altLang="en-US" dirty="0"/>
              <a:t>接口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388776-0D74-5E44-AFF2-C01557FF0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35" y="1224414"/>
            <a:ext cx="3146247" cy="160451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39094A-CFEA-7144-9BFD-8C683D90D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11" y="1314515"/>
            <a:ext cx="4575168" cy="314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5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323528" y="483518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可以控制家电的</a:t>
            </a:r>
            <a:r>
              <a:rPr lang="en-US" altLang="zh-CN" dirty="0"/>
              <a:t>APP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80B8C64-4E07-9643-86AE-0B26F1B50B8B}"/>
              </a:ext>
            </a:extLst>
          </p:cNvPr>
          <p:cNvSpPr txBox="1"/>
          <p:nvPr/>
        </p:nvSpPr>
        <p:spPr>
          <a:xfrm>
            <a:off x="5148064" y="2800814"/>
            <a:ext cx="3816424" cy="20621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类</a:t>
            </a:r>
            <a:r>
              <a:rPr lang="en-US" altLang="zh-CN" sz="1600" dirty="0" err="1">
                <a:latin typeface="SimHei" panose="02010609060101010101" pitchFamily="49" charset="-122"/>
                <a:ea typeface="SimHei" panose="02010609060101010101" pitchFamily="49" charset="-122"/>
              </a:rPr>
              <a:t>EappController</a:t>
            </a:r>
            <a:r>
              <a:rPr lang="zh-CN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只与</a:t>
            </a:r>
            <a:r>
              <a:rPr kumimoji="1" lang="zh-CN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接口</a:t>
            </a:r>
            <a:r>
              <a:rPr kumimoji="1" lang="en-US" altLang="zh-CN" sz="1600" dirty="0" err="1">
                <a:latin typeface="SimHei" panose="02010609060101010101" pitchFamily="49" charset="-122"/>
                <a:ea typeface="SimHei" panose="02010609060101010101" pitchFamily="49" charset="-122"/>
              </a:rPr>
              <a:t>IEappliance</a:t>
            </a:r>
            <a:r>
              <a:rPr kumimoji="1" lang="zh-CN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关联。</a:t>
            </a:r>
            <a:endParaRPr kumimoji="1" lang="en-US" altLang="zh-CN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所有实现</a:t>
            </a:r>
            <a:r>
              <a:rPr lang="en-US" altLang="zh-CN" sz="1600" dirty="0" err="1">
                <a:latin typeface="SimHei" panose="02010609060101010101" pitchFamily="49" charset="-122"/>
                <a:ea typeface="SimHei" panose="02010609060101010101" pitchFamily="49" charset="-122"/>
              </a:rPr>
              <a:t>IEappliance</a:t>
            </a:r>
            <a:r>
              <a:rPr lang="zh-CN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接口的电器都可以被它控制或进行通信。</a:t>
            </a:r>
            <a:endParaRPr lang="en-US" altLang="zh-CN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1600" dirty="0" err="1">
                <a:latin typeface="SimHei" panose="02010609060101010101" pitchFamily="49" charset="-122"/>
                <a:ea typeface="SimHei" panose="02010609060101010101" pitchFamily="49" charset="-122"/>
              </a:rPr>
              <a:t>EappController</a:t>
            </a:r>
            <a:r>
              <a:rPr lang="zh-CN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可以和所有实现</a:t>
            </a:r>
            <a:r>
              <a:rPr lang="en-US" altLang="zh-CN" sz="1600" dirty="0" err="1">
                <a:latin typeface="SimHei" panose="02010609060101010101" pitchFamily="49" charset="-122"/>
                <a:ea typeface="SimHei" panose="02010609060101010101" pitchFamily="49" charset="-122"/>
              </a:rPr>
              <a:t>IEappliance</a:t>
            </a:r>
            <a:r>
              <a:rPr lang="zh-CN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 接口的对象协作。</a:t>
            </a:r>
            <a:endParaRPr kumimoji="1" lang="zh-CN" alt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72F57E9-B9AA-4B46-9758-FE3791BEF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84" y="1103687"/>
            <a:ext cx="4317224" cy="357986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C59715C-0273-4242-9379-4D675222B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063606"/>
            <a:ext cx="3348732" cy="161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99FF"/>
            </a:gs>
            <a:gs pos="1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915816" y="195486"/>
            <a:ext cx="2952328" cy="1656184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endParaRPr lang="zh-CN" altLang="en-US" sz="3200" kern="0" dirty="0">
              <a:solidFill>
                <a:srgbClr val="2D499E"/>
              </a:solidFill>
              <a:latin typeface="+mj-ea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BBE7894E-C14B-FC01-72FE-1805C99FCDB7}"/>
              </a:ext>
            </a:extLst>
          </p:cNvPr>
          <p:cNvSpPr/>
          <p:nvPr/>
        </p:nvSpPr>
        <p:spPr bwMode="auto">
          <a:xfrm>
            <a:off x="529796" y="846589"/>
            <a:ext cx="1845960" cy="165618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Class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34EA88E8-6924-ADBE-0276-F0078B4B69AD}"/>
              </a:ext>
            </a:extLst>
          </p:cNvPr>
          <p:cNvSpPr/>
          <p:nvPr/>
        </p:nvSpPr>
        <p:spPr bwMode="auto">
          <a:xfrm>
            <a:off x="6696236" y="846589"/>
            <a:ext cx="1845960" cy="165618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Interface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355B5A-EA1B-1589-5292-3D14AB264B22}"/>
              </a:ext>
            </a:extLst>
          </p:cNvPr>
          <p:cNvSpPr txBox="1"/>
          <p:nvPr/>
        </p:nvSpPr>
        <p:spPr>
          <a:xfrm>
            <a:off x="431540" y="2664250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全部功能已实现</a:t>
            </a:r>
            <a:endParaRPr kumimoji="1" lang="en-US" altLang="zh-CN" dirty="0"/>
          </a:p>
          <a:p>
            <a:r>
              <a:rPr kumimoji="1" lang="zh-CN" altLang="en-US" dirty="0"/>
              <a:t>可以创建对象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DEA9CF-2F02-9EB1-13B1-DE7E54065E9E}"/>
              </a:ext>
            </a:extLst>
          </p:cNvPr>
          <p:cNvSpPr txBox="1"/>
          <p:nvPr/>
        </p:nvSpPr>
        <p:spPr>
          <a:xfrm>
            <a:off x="6642301" y="257175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仅仅描述接口</a:t>
            </a:r>
            <a:endParaRPr kumimoji="1" lang="en-US" altLang="zh-CN" dirty="0"/>
          </a:p>
          <a:p>
            <a:r>
              <a:rPr lang="zh-CN" altLang="en-US" dirty="0"/>
              <a:t>不能</a:t>
            </a:r>
            <a:r>
              <a:rPr kumimoji="1" lang="zh-CN" altLang="en-US" dirty="0"/>
              <a:t>创建对象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4F08B745-A41F-667A-4593-9DEE4D37B417}"/>
              </a:ext>
            </a:extLst>
          </p:cNvPr>
          <p:cNvSpPr/>
          <p:nvPr/>
        </p:nvSpPr>
        <p:spPr bwMode="auto">
          <a:xfrm>
            <a:off x="3203848" y="812100"/>
            <a:ext cx="2664296" cy="172516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altLang="zh-CN" kern="0" dirty="0">
              <a:solidFill>
                <a:srgbClr val="2D499E"/>
              </a:solidFill>
              <a:latin typeface="+mj-ea"/>
            </a:endParaRPr>
          </a:p>
          <a:p>
            <a:pPr algn="ctr"/>
            <a:r>
              <a:rPr lang="zh-CN" altLang="en-US" kern="0" dirty="0">
                <a:solidFill>
                  <a:srgbClr val="2D499E"/>
                </a:solidFill>
                <a:latin typeface="+mj-ea"/>
              </a:rPr>
              <a:t>抽象类</a:t>
            </a:r>
            <a:endParaRPr lang="en-US" altLang="zh-CN" kern="0" dirty="0">
              <a:solidFill>
                <a:srgbClr val="2D499E"/>
              </a:solidFill>
              <a:latin typeface="+mj-ea"/>
            </a:endParaRPr>
          </a:p>
          <a:p>
            <a:pPr algn="ctr"/>
            <a:r>
              <a:rPr lang="en-US" altLang="zh-CN" kern="0" dirty="0">
                <a:solidFill>
                  <a:srgbClr val="2D499E"/>
                </a:solidFill>
                <a:latin typeface="+mj-ea"/>
              </a:rPr>
              <a:t>Abstract</a:t>
            </a:r>
            <a:r>
              <a:rPr lang="zh-CN" altLang="en-US" kern="0" dirty="0">
                <a:solidFill>
                  <a:srgbClr val="2D499E"/>
                </a:solidFill>
                <a:latin typeface="+mj-ea"/>
              </a:rPr>
              <a:t> </a:t>
            </a:r>
            <a:r>
              <a:rPr lang="en-US" altLang="zh-CN" kern="0" dirty="0">
                <a:solidFill>
                  <a:srgbClr val="2D499E"/>
                </a:solidFill>
                <a:latin typeface="+mj-ea"/>
              </a:rPr>
              <a:t>Class</a:t>
            </a:r>
            <a:endParaRPr lang="zh-CN" altLang="en-US" kern="0" dirty="0">
              <a:solidFill>
                <a:srgbClr val="2D499E"/>
              </a:solidFill>
              <a:latin typeface="+mj-ea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3511B99-19AE-16B7-686E-1EBEE1C6061E}"/>
              </a:ext>
            </a:extLst>
          </p:cNvPr>
          <p:cNvGrpSpPr/>
          <p:nvPr/>
        </p:nvGrpSpPr>
        <p:grpSpPr>
          <a:xfrm>
            <a:off x="251520" y="1494660"/>
            <a:ext cx="8568952" cy="732802"/>
            <a:chOff x="251520" y="1494660"/>
            <a:chExt cx="8568952" cy="732802"/>
          </a:xfrm>
        </p:grpSpPr>
        <p:sp>
          <p:nvSpPr>
            <p:cNvPr id="9" name="左右箭头 8">
              <a:extLst>
                <a:ext uri="{FF2B5EF4-FFF2-40B4-BE49-F238E27FC236}">
                  <a16:creationId xmlns:a16="http://schemas.microsoft.com/office/drawing/2014/main" id="{D4DB72E4-BEAF-9191-1F42-98A1AA872088}"/>
                </a:ext>
              </a:extLst>
            </p:cNvPr>
            <p:cNvSpPr/>
            <p:nvPr/>
          </p:nvSpPr>
          <p:spPr bwMode="auto">
            <a:xfrm>
              <a:off x="251520" y="1494660"/>
              <a:ext cx="8568952" cy="360040"/>
            </a:xfrm>
            <a:prstGeom prst="leftRightArrow">
              <a:avLst/>
            </a:prstGeom>
            <a:solidFill>
              <a:schemeClr val="accent1">
                <a:alpha val="18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4BCB701-81F6-7C0C-2DDC-4E1D16FB4D95}"/>
                </a:ext>
              </a:extLst>
            </p:cNvPr>
            <p:cNvSpPr txBox="1"/>
            <p:nvPr/>
          </p:nvSpPr>
          <p:spPr>
            <a:xfrm>
              <a:off x="1052666" y="1751559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具体</a:t>
              </a:r>
              <a:endParaRPr kumimoji="1"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7654CB3-6D6C-FB29-9AFB-2CC314C595C6}"/>
                </a:ext>
              </a:extLst>
            </p:cNvPr>
            <p:cNvSpPr/>
            <p:nvPr/>
          </p:nvSpPr>
          <p:spPr>
            <a:xfrm>
              <a:off x="7257853" y="1765797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抽象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6E31D64-5260-4F84-0F78-D24598A00602}"/>
              </a:ext>
            </a:extLst>
          </p:cNvPr>
          <p:cNvSpPr txBox="1"/>
          <p:nvPr/>
        </p:nvSpPr>
        <p:spPr>
          <a:xfrm>
            <a:off x="3981998" y="267841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半成品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806401-7C85-22AA-7130-EEA44D3A4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36" y="3469674"/>
            <a:ext cx="2031324" cy="147725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2E0D56A-A46C-178E-1EDE-F30BF75B6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8" y="3495247"/>
            <a:ext cx="2332894" cy="147725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92E0F91-57A1-7B50-79A8-4C1165A5D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703" y="3495248"/>
            <a:ext cx="2332894" cy="147725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82234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/>
      <p:bldP spid="8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539552" y="699542"/>
            <a:ext cx="65646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抽象方法 </a:t>
            </a:r>
            <a:r>
              <a:rPr kumimoji="1" lang="en-US" altLang="zh-CN" dirty="0">
                <a:latin typeface="+mn-ea"/>
                <a:ea typeface="+mn-ea"/>
              </a:rPr>
              <a:t>Abstract</a:t>
            </a:r>
            <a:r>
              <a:rPr kumimoji="1" lang="zh-CN" altLang="en-US" dirty="0">
                <a:latin typeface="+mn-ea"/>
                <a:ea typeface="+mn-ea"/>
              </a:rPr>
              <a:t> </a:t>
            </a:r>
            <a:r>
              <a:rPr kumimoji="1" lang="en-US" altLang="zh-CN" dirty="0">
                <a:latin typeface="+mn-ea"/>
                <a:ea typeface="+mn-ea"/>
              </a:rPr>
              <a:t>Method</a:t>
            </a:r>
          </a:p>
          <a:p>
            <a:endParaRPr kumimoji="1" lang="en-US" altLang="zh-CN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仅方法声明，没有方法实现的方法；</a:t>
            </a:r>
            <a:endParaRPr lang="en-US" altLang="zh-CN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由 </a:t>
            </a:r>
            <a:r>
              <a:rPr lang="en-US" altLang="zh-CN" dirty="0"/>
              <a:t>abstract </a:t>
            </a:r>
            <a:r>
              <a:rPr lang="zh-CN" altLang="en-US" dirty="0"/>
              <a:t>关键字指定，等待（子类）实现；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FC366A-7A33-9044-8D37-75E65796D0CB}"/>
              </a:ext>
            </a:extLst>
          </p:cNvPr>
          <p:cNvSpPr txBox="1"/>
          <p:nvPr/>
        </p:nvSpPr>
        <p:spPr>
          <a:xfrm>
            <a:off x="539552" y="2587024"/>
            <a:ext cx="53335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抽象</a:t>
            </a:r>
            <a:r>
              <a:rPr lang="zh-CN" altLang="en-US" dirty="0">
                <a:latin typeface="+mn-ea"/>
                <a:ea typeface="+mn-ea"/>
              </a:rPr>
              <a:t>类</a:t>
            </a:r>
            <a:r>
              <a:rPr kumimoji="1" lang="zh-CN" altLang="en-US" dirty="0">
                <a:latin typeface="+mn-ea"/>
                <a:ea typeface="+mn-ea"/>
              </a:rPr>
              <a:t> </a:t>
            </a:r>
            <a:r>
              <a:rPr kumimoji="1" lang="en-US" altLang="zh-CN" dirty="0">
                <a:latin typeface="+mn-ea"/>
                <a:ea typeface="+mn-ea"/>
              </a:rPr>
              <a:t>Abstract</a:t>
            </a:r>
            <a:r>
              <a:rPr kumimoji="1" lang="zh-CN" altLang="en-US" dirty="0">
                <a:latin typeface="+mn-ea"/>
                <a:ea typeface="+mn-ea"/>
              </a:rPr>
              <a:t> </a:t>
            </a:r>
            <a:r>
              <a:rPr lang="en-US" altLang="zh-CN" dirty="0">
                <a:latin typeface="+mn-ea"/>
                <a:ea typeface="+mn-ea"/>
              </a:rPr>
              <a:t>Class</a:t>
            </a:r>
            <a:endParaRPr kumimoji="1" lang="en-US" altLang="zh-CN" dirty="0">
              <a:latin typeface="+mn-ea"/>
              <a:ea typeface="+mn-ea"/>
            </a:endParaRPr>
          </a:p>
          <a:p>
            <a:endParaRPr kumimoji="1" lang="en-US" altLang="zh-CN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包含抽象方法的类；</a:t>
            </a:r>
            <a:endParaRPr lang="en-US" altLang="zh-CN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抽象类必须由 </a:t>
            </a:r>
            <a:r>
              <a:rPr lang="en-US" altLang="zh-CN" dirty="0"/>
              <a:t>abstract </a:t>
            </a:r>
            <a:r>
              <a:rPr lang="zh-CN" altLang="en-US" dirty="0"/>
              <a:t>关键字限定；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2402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9FC366A-7A33-9044-8D37-75E65796D0CB}"/>
              </a:ext>
            </a:extLst>
          </p:cNvPr>
          <p:cNvSpPr txBox="1"/>
          <p:nvPr/>
        </p:nvSpPr>
        <p:spPr>
          <a:xfrm>
            <a:off x="323528" y="627534"/>
            <a:ext cx="3752950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抽象类的</a:t>
            </a:r>
            <a:endParaRPr kumimoji="1" lang="en-US" altLang="zh-CN" dirty="0"/>
          </a:p>
          <a:p>
            <a:endParaRPr lang="en-US" altLang="zh-CN" dirty="0"/>
          </a:p>
          <a:p>
            <a:r>
              <a:rPr lang="en-US" altLang="zh-CN" sz="2000" dirty="0">
                <a:latin typeface="+mn-ea"/>
                <a:ea typeface="+mn-ea"/>
              </a:rPr>
              <a:t>public </a:t>
            </a:r>
            <a:r>
              <a:rPr lang="en-US" altLang="zh-CN" sz="2000" b="1" dirty="0">
                <a:solidFill>
                  <a:srgbClr val="0070C0"/>
                </a:solidFill>
                <a:latin typeface="+mn-ea"/>
                <a:ea typeface="+mn-ea"/>
              </a:rPr>
              <a:t>abstract</a:t>
            </a:r>
            <a:r>
              <a:rPr lang="en-US" altLang="zh-CN" sz="2000" dirty="0">
                <a:latin typeface="+mn-ea"/>
                <a:ea typeface="+mn-ea"/>
              </a:rPr>
              <a:t> class </a:t>
            </a:r>
            <a:r>
              <a:rPr lang="en-US" altLang="zh-CN" sz="2000" dirty="0" err="1">
                <a:latin typeface="+mn-ea"/>
                <a:ea typeface="+mn-ea"/>
              </a:rPr>
              <a:t>ClassA</a:t>
            </a:r>
            <a:r>
              <a:rPr lang="en-US" altLang="zh-CN" sz="2000" dirty="0">
                <a:latin typeface="+mn-ea"/>
                <a:ea typeface="+mn-ea"/>
              </a:rPr>
              <a:t> {</a:t>
            </a:r>
          </a:p>
          <a:p>
            <a:r>
              <a:rPr lang="zh-CN" altLang="en-US" sz="2000" dirty="0">
                <a:latin typeface="+mn-ea"/>
                <a:ea typeface="+mn-ea"/>
              </a:rPr>
              <a:t>   </a:t>
            </a:r>
            <a:r>
              <a:rPr lang="en-US" altLang="zh-CN" sz="2000" dirty="0">
                <a:latin typeface="+mn-ea"/>
                <a:ea typeface="+mn-ea"/>
              </a:rPr>
              <a:t>….</a:t>
            </a:r>
          </a:p>
          <a:p>
            <a:r>
              <a:rPr lang="en-US" altLang="zh-CN" sz="2000" dirty="0">
                <a:latin typeface="+mn-ea"/>
                <a:ea typeface="+mn-ea"/>
              </a:rPr>
              <a:t>   public </a:t>
            </a:r>
            <a:r>
              <a:rPr lang="en-US" altLang="zh-CN" sz="2000" b="1" dirty="0">
                <a:solidFill>
                  <a:srgbClr val="0070C0"/>
                </a:solidFill>
                <a:latin typeface="+mn-ea"/>
                <a:ea typeface="+mn-ea"/>
              </a:rPr>
              <a:t>abstract</a:t>
            </a:r>
            <a:r>
              <a:rPr lang="en-US" altLang="zh-CN" sz="2000" dirty="0">
                <a:latin typeface="+mn-ea"/>
                <a:ea typeface="+mn-ea"/>
              </a:rPr>
              <a:t> void fun1();</a:t>
            </a:r>
          </a:p>
          <a:p>
            <a:endParaRPr lang="en-US" altLang="zh-CN" sz="2000" dirty="0">
              <a:latin typeface="+mn-ea"/>
              <a:ea typeface="+mn-ea"/>
            </a:endParaRPr>
          </a:p>
          <a:p>
            <a:r>
              <a:rPr lang="zh-CN" altLang="en-US" sz="2000" dirty="0">
                <a:latin typeface="+mn-ea"/>
                <a:ea typeface="+mn-ea"/>
              </a:rPr>
              <a:t>   </a:t>
            </a:r>
            <a:r>
              <a:rPr lang="en-US" altLang="zh-CN" sz="2000" dirty="0">
                <a:latin typeface="+mn-ea"/>
                <a:ea typeface="+mn-ea"/>
              </a:rPr>
              <a:t>public int </a:t>
            </a:r>
            <a:r>
              <a:rPr lang="en-US" altLang="zh-CN" sz="2000" dirty="0" err="1">
                <a:latin typeface="+mn-ea"/>
                <a:ea typeface="+mn-ea"/>
              </a:rPr>
              <a:t>func</a:t>
            </a:r>
            <a:r>
              <a:rPr lang="en-US" altLang="zh-CN" sz="2000" dirty="0">
                <a:latin typeface="+mn-ea"/>
                <a:ea typeface="+mn-ea"/>
              </a:rPr>
              <a:t>(){</a:t>
            </a:r>
          </a:p>
          <a:p>
            <a:endParaRPr lang="en-US" altLang="zh-CN" sz="2000" dirty="0">
              <a:latin typeface="+mn-ea"/>
              <a:ea typeface="+mn-ea"/>
            </a:endParaRPr>
          </a:p>
          <a:p>
            <a:r>
              <a:rPr lang="en-US" altLang="zh-CN" sz="2000" dirty="0">
                <a:latin typeface="+mn-ea"/>
                <a:ea typeface="+mn-ea"/>
              </a:rPr>
              <a:t>        return 1; </a:t>
            </a:r>
          </a:p>
          <a:p>
            <a:r>
              <a:rPr lang="en-US" altLang="zh-CN" sz="2000" dirty="0">
                <a:latin typeface="+mn-ea"/>
                <a:ea typeface="+mn-ea"/>
              </a:rPr>
              <a:t>   }</a:t>
            </a:r>
          </a:p>
          <a:p>
            <a:r>
              <a:rPr lang="en-US" altLang="zh-CN" sz="2000" dirty="0">
                <a:latin typeface="+mn-ea"/>
                <a:ea typeface="+mn-ea"/>
              </a:rPr>
              <a:t>   ….</a:t>
            </a:r>
          </a:p>
          <a:p>
            <a:r>
              <a:rPr lang="en-US" altLang="zh-CN" sz="2000" dirty="0">
                <a:latin typeface="+mn-ea"/>
                <a:ea typeface="+mn-ea"/>
              </a:rPr>
              <a:t>}</a:t>
            </a:r>
          </a:p>
          <a:p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1DFCB3-63BD-3946-980F-0A5E4C683B67}"/>
              </a:ext>
            </a:extLst>
          </p:cNvPr>
          <p:cNvSpPr txBox="1"/>
          <p:nvPr/>
        </p:nvSpPr>
        <p:spPr>
          <a:xfrm>
            <a:off x="4427984" y="1347614"/>
            <a:ext cx="45750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>
                <a:latin typeface="+mn-ea"/>
                <a:ea typeface="+mn-ea"/>
              </a:rPr>
              <a:t>方法</a:t>
            </a:r>
            <a:r>
              <a:rPr lang="en-US" altLang="zh-CN" sz="1800" dirty="0">
                <a:latin typeface="+mn-ea"/>
                <a:ea typeface="+mn-ea"/>
              </a:rPr>
              <a:t>f</a:t>
            </a:r>
            <a:r>
              <a:rPr kumimoji="1" lang="en-US" altLang="zh-CN" sz="1800" dirty="0">
                <a:latin typeface="+mn-ea"/>
                <a:ea typeface="+mn-ea"/>
              </a:rPr>
              <a:t>un1()</a:t>
            </a:r>
            <a:r>
              <a:rPr kumimoji="1" lang="zh-CN" altLang="en-US" sz="1800" dirty="0">
                <a:latin typeface="+mn-ea"/>
                <a:ea typeface="+mn-ea"/>
              </a:rPr>
              <a:t>只有申明，没有方法体</a:t>
            </a:r>
            <a:r>
              <a:rPr kumimoji="1" lang="en-US" altLang="zh-CN" sz="1800" dirty="0">
                <a:latin typeface="+mn-ea"/>
                <a:ea typeface="+mn-ea"/>
              </a:rPr>
              <a:t>, </a:t>
            </a:r>
            <a:r>
              <a:rPr kumimoji="1" lang="zh-CN" altLang="en-US" sz="1800" dirty="0">
                <a:latin typeface="+mn-ea"/>
                <a:ea typeface="+mn-ea"/>
              </a:rPr>
              <a:t>必须通过</a:t>
            </a:r>
            <a:r>
              <a:rPr kumimoji="1" lang="en-US" altLang="zh-CN" sz="1800" dirty="0">
                <a:latin typeface="+mn-ea"/>
                <a:ea typeface="+mn-ea"/>
              </a:rPr>
              <a:t>abstract</a:t>
            </a:r>
            <a:r>
              <a:rPr kumimoji="1" lang="zh-CN" altLang="en-US" sz="1800" dirty="0">
                <a:latin typeface="+mn-ea"/>
                <a:ea typeface="+mn-ea"/>
              </a:rPr>
              <a:t>指明这是一个抽象</a:t>
            </a:r>
            <a:r>
              <a:rPr lang="zh-CN" altLang="en-US" sz="1800" dirty="0">
                <a:latin typeface="+mn-ea"/>
                <a:ea typeface="+mn-ea"/>
              </a:rPr>
              <a:t>方法</a:t>
            </a:r>
            <a:r>
              <a:rPr kumimoji="1" lang="zh-CN" altLang="en-US" sz="1800" dirty="0">
                <a:latin typeface="+mn-ea"/>
                <a:ea typeface="+mn-ea"/>
              </a:rPr>
              <a:t>；</a:t>
            </a:r>
            <a:endParaRPr kumimoji="1"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1800" dirty="0" err="1">
                <a:latin typeface="+mn-ea"/>
                <a:ea typeface="+mn-ea"/>
              </a:rPr>
              <a:t>ClassA</a:t>
            </a:r>
            <a:r>
              <a:rPr lang="zh-CN" altLang="en-US" sz="1800" dirty="0">
                <a:latin typeface="+mn-ea"/>
                <a:ea typeface="+mn-ea"/>
              </a:rPr>
              <a:t>必须由</a:t>
            </a:r>
            <a:r>
              <a:rPr lang="en-US" altLang="zh-CN" sz="1800" dirty="0">
                <a:latin typeface="+mn-ea"/>
                <a:ea typeface="+mn-ea"/>
              </a:rPr>
              <a:t>abstract</a:t>
            </a:r>
            <a:r>
              <a:rPr lang="zh-CN" altLang="en-US" sz="1800" dirty="0">
                <a:latin typeface="+mn-ea"/>
                <a:ea typeface="+mn-ea"/>
              </a:rPr>
              <a:t>限定，因为它不是一个完整的类，有未实现的方法；</a:t>
            </a:r>
            <a:endParaRPr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>
                <a:latin typeface="+mn-ea"/>
                <a:ea typeface="+mn-ea"/>
              </a:rPr>
              <a:t>抽象类是残缺的，留待（子类）补全；</a:t>
            </a:r>
            <a:endParaRPr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>
                <a:latin typeface="+mn-ea"/>
                <a:ea typeface="+mn-ea"/>
              </a:rPr>
              <a:t>不能创建一个抽象类的对象，因为是半成品；</a:t>
            </a:r>
            <a:endParaRPr lang="en-US" altLang="zh-CN" sz="1800" dirty="0">
              <a:latin typeface="+mn-ea"/>
              <a:ea typeface="+mn-ea"/>
            </a:endParaRPr>
          </a:p>
          <a:p>
            <a:r>
              <a:rPr lang="zh-CN" altLang="en-US" sz="1800" dirty="0">
                <a:latin typeface="+mn-ea"/>
                <a:ea typeface="+mn-ea"/>
              </a:rPr>
              <a:t>      </a:t>
            </a:r>
            <a:r>
              <a:rPr lang="en-US" altLang="zh-CN" sz="1800" dirty="0" err="1">
                <a:latin typeface="+mn-ea"/>
                <a:ea typeface="+mn-ea"/>
              </a:rPr>
              <a:t>ClassA</a:t>
            </a:r>
            <a:r>
              <a:rPr lang="zh-CN" altLang="en-US" sz="1800" dirty="0">
                <a:latin typeface="+mn-ea"/>
                <a:ea typeface="+mn-ea"/>
              </a:rPr>
              <a:t> </a:t>
            </a:r>
            <a:r>
              <a:rPr lang="en-US" altLang="zh-CN" sz="1800" dirty="0">
                <a:latin typeface="+mn-ea"/>
                <a:ea typeface="+mn-ea"/>
              </a:rPr>
              <a:t>obj=new </a:t>
            </a:r>
            <a:r>
              <a:rPr lang="en-US" altLang="zh-CN" sz="1800" dirty="0" err="1">
                <a:latin typeface="+mn-ea"/>
              </a:rPr>
              <a:t>ClassA</a:t>
            </a:r>
            <a:r>
              <a:rPr lang="en-US" altLang="zh-CN" sz="1800" dirty="0">
                <a:latin typeface="+mn-ea"/>
              </a:rPr>
              <a:t>(); </a:t>
            </a:r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//</a:t>
            </a:r>
            <a:r>
              <a:rPr lang="zh-CN" altLang="en-US" sz="1800" dirty="0">
                <a:solidFill>
                  <a:srgbClr val="C00000"/>
                </a:solidFill>
                <a:latin typeface="+mn-ea"/>
              </a:rPr>
              <a:t>不合法</a:t>
            </a:r>
            <a:endParaRPr lang="en-US" altLang="zh-CN" sz="1800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5020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9FC366A-7A33-9044-8D37-75E65796D0CB}"/>
              </a:ext>
            </a:extLst>
          </p:cNvPr>
          <p:cNvSpPr txBox="1"/>
          <p:nvPr/>
        </p:nvSpPr>
        <p:spPr>
          <a:xfrm>
            <a:off x="323528" y="627534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为什么有抽象类？作用？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1DFCB3-63BD-3946-980F-0A5E4C683B67}"/>
              </a:ext>
            </a:extLst>
          </p:cNvPr>
          <p:cNvSpPr txBox="1"/>
          <p:nvPr/>
        </p:nvSpPr>
        <p:spPr>
          <a:xfrm>
            <a:off x="323528" y="1347614"/>
            <a:ext cx="813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>
                <a:latin typeface="+mn-ea"/>
                <a:ea typeface="+mn-ea"/>
              </a:rPr>
              <a:t>对象的大部分功能实现是相同的，差异只在少部分。</a:t>
            </a:r>
            <a:endParaRPr kumimoji="1" lang="en-US" altLang="zh-CN" sz="1800" dirty="0"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DF9925-32CA-524E-9907-7BA64C834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16644"/>
            <a:ext cx="3039271" cy="28433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D0F99B-B70B-E846-96CF-9E8A2267C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93192"/>
            <a:ext cx="3570208" cy="279324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9EC3BBD-25D9-D44F-A23D-00C4915AF259}"/>
              </a:ext>
            </a:extLst>
          </p:cNvPr>
          <p:cNvSpPr txBox="1"/>
          <p:nvPr/>
        </p:nvSpPr>
        <p:spPr>
          <a:xfrm>
            <a:off x="1303887" y="4586437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基类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043BD4-9C8A-544D-8B30-C3F3C525AD80}"/>
              </a:ext>
            </a:extLst>
          </p:cNvPr>
          <p:cNvSpPr txBox="1"/>
          <p:nvPr/>
        </p:nvSpPr>
        <p:spPr>
          <a:xfrm>
            <a:off x="5868144" y="451596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子类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08BB17-5DA5-7344-83E6-150D93AA36DA}"/>
              </a:ext>
            </a:extLst>
          </p:cNvPr>
          <p:cNvSpPr/>
          <p:nvPr/>
        </p:nvSpPr>
        <p:spPr bwMode="auto">
          <a:xfrm>
            <a:off x="4644008" y="2283718"/>
            <a:ext cx="3498200" cy="6480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650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9FC366A-7A33-9044-8D37-75E65796D0CB}"/>
              </a:ext>
            </a:extLst>
          </p:cNvPr>
          <p:cNvSpPr txBox="1"/>
          <p:nvPr/>
        </p:nvSpPr>
        <p:spPr>
          <a:xfrm>
            <a:off x="323528" y="62753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关于抽象类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1DFCB3-63BD-3946-980F-0A5E4C683B67}"/>
              </a:ext>
            </a:extLst>
          </p:cNvPr>
          <p:cNvSpPr txBox="1"/>
          <p:nvPr/>
        </p:nvSpPr>
        <p:spPr>
          <a:xfrm>
            <a:off x="323528" y="1347614"/>
            <a:ext cx="813172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1800" dirty="0">
                <a:latin typeface="+mn-ea"/>
                <a:ea typeface="+mn-ea"/>
              </a:rPr>
              <a:t>如果子类实现了抽象基类的所有方法，子类可以不标识为</a:t>
            </a:r>
            <a:r>
              <a:rPr kumimoji="1" lang="en-US" altLang="zh-CN" sz="1800" dirty="0">
                <a:latin typeface="+mn-ea"/>
                <a:ea typeface="+mn-ea"/>
              </a:rPr>
              <a:t>abstract,</a:t>
            </a:r>
            <a:r>
              <a:rPr kumimoji="1" lang="zh-CN" altLang="en-US" sz="1800" dirty="0">
                <a:latin typeface="+mn-ea"/>
                <a:ea typeface="+mn-ea"/>
              </a:rPr>
              <a:t> 也可以继续</a:t>
            </a:r>
            <a:r>
              <a:rPr lang="zh-CN" altLang="en-US" sz="1800" dirty="0">
                <a:latin typeface="+mn-ea"/>
                <a:ea typeface="+mn-ea"/>
              </a:rPr>
              <a:t>标识为</a:t>
            </a:r>
            <a:r>
              <a:rPr lang="en-US" altLang="zh-CN" sz="1800" dirty="0">
                <a:latin typeface="+mn-ea"/>
                <a:ea typeface="+mn-ea"/>
              </a:rPr>
              <a:t>abstract</a:t>
            </a:r>
            <a:r>
              <a:rPr kumimoji="1" lang="en-US" altLang="zh-CN" sz="1800" dirty="0">
                <a:latin typeface="+mn-ea"/>
                <a:ea typeface="+mn-ea"/>
              </a:rPr>
              <a:t>;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>
                <a:latin typeface="+mn-ea"/>
                <a:ea typeface="+mn-ea"/>
              </a:rPr>
              <a:t>任何一个类都可以标识为</a:t>
            </a:r>
            <a:r>
              <a:rPr lang="en-US" altLang="zh-CN" sz="1800" dirty="0">
                <a:latin typeface="+mn-ea"/>
                <a:ea typeface="+mn-ea"/>
              </a:rPr>
              <a:t>abstract</a:t>
            </a:r>
            <a:r>
              <a:rPr lang="zh-CN" altLang="en-US" sz="1800" dirty="0">
                <a:latin typeface="+mn-ea"/>
                <a:ea typeface="+mn-ea"/>
              </a:rPr>
              <a:t>，不管有没有</a:t>
            </a:r>
            <a:r>
              <a:rPr lang="en-US" altLang="zh-CN" sz="1800" dirty="0">
                <a:latin typeface="+mn-ea"/>
                <a:ea typeface="+mn-ea"/>
              </a:rPr>
              <a:t>abstract</a:t>
            </a:r>
            <a:r>
              <a:rPr lang="zh-CN" altLang="en-US" sz="1800" dirty="0">
                <a:latin typeface="+mn-ea"/>
                <a:ea typeface="+mn-ea"/>
              </a:rPr>
              <a:t>方法；</a:t>
            </a:r>
            <a:endParaRPr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>
                <a:latin typeface="+mn-ea"/>
                <a:ea typeface="+mn-ea"/>
              </a:rPr>
              <a:t>抽象类仍然是一个类，属于类的继承体系；</a:t>
            </a:r>
            <a:endParaRPr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>
                <a:latin typeface="+mn-ea"/>
                <a:ea typeface="+mn-ea"/>
              </a:rPr>
              <a:t>为什么要用</a:t>
            </a:r>
            <a:r>
              <a:rPr lang="en-US" altLang="zh-CN" sz="1800" dirty="0">
                <a:latin typeface="+mn-ea"/>
                <a:ea typeface="+mn-ea"/>
              </a:rPr>
              <a:t>abstract</a:t>
            </a:r>
            <a:r>
              <a:rPr lang="zh-CN" altLang="en-US" sz="1800" dirty="0">
                <a:latin typeface="+mn-ea"/>
                <a:ea typeface="+mn-ea"/>
              </a:rPr>
              <a:t>标识：告诉编译器，不能创建该类的对象。</a:t>
            </a:r>
            <a:endParaRPr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9959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5911981" y="1090193"/>
            <a:ext cx="2397786" cy="1569660"/>
          </a:xfrm>
          <a:prstGeom prst="rect">
            <a:avLst/>
          </a:prstGeom>
          <a:noFill/>
          <a:ln>
            <a:solidFill>
              <a:srgbClr val="5089F8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0" lang="zh-CN" altLang="en-US" sz="1600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接口中的所有方法都是抽象的，而抽象类中既可以声明抽象方法，也可以声明非抽象方法。</a:t>
            </a:r>
            <a:endParaRPr lang="zh-CN" altLang="en-US" sz="2800" dirty="0"/>
          </a:p>
        </p:txBody>
      </p:sp>
      <p:sp>
        <p:nvSpPr>
          <p:cNvPr id="23" name="矩形 22"/>
          <p:cNvSpPr/>
          <p:nvPr/>
        </p:nvSpPr>
        <p:spPr>
          <a:xfrm>
            <a:off x="5349535" y="3690546"/>
            <a:ext cx="2590539" cy="830997"/>
          </a:xfrm>
          <a:prstGeom prst="rect">
            <a:avLst/>
          </a:prstGeom>
          <a:ln>
            <a:solidFill>
              <a:srgbClr val="5089F8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C0000"/>
              </a:buClr>
              <a:buSzPct val="50000"/>
            </a:pPr>
            <a:r>
              <a:rPr kumimoji="0" lang="zh-CN" altLang="en-US" sz="1600" kern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一个类可以实现多个接口</a:t>
            </a:r>
            <a:r>
              <a:rPr kumimoji="0" lang="zh-CN" altLang="en-US" sz="1600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kumimoji="0" lang="zh-CN" altLang="en-US" sz="1600" kern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但只能继承一个抽象类</a:t>
            </a:r>
            <a:r>
              <a:rPr kumimoji="0" lang="zh-CN" altLang="en-US" sz="1600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24" name="矩形 23"/>
          <p:cNvSpPr/>
          <p:nvPr/>
        </p:nvSpPr>
        <p:spPr>
          <a:xfrm>
            <a:off x="457034" y="1813288"/>
            <a:ext cx="2977250" cy="1938992"/>
          </a:xfrm>
          <a:prstGeom prst="rect">
            <a:avLst/>
          </a:prstGeom>
          <a:ln>
            <a:solidFill>
              <a:srgbClr val="5089F8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C0000"/>
              </a:buClr>
              <a:buSzPct val="50000"/>
            </a:pPr>
            <a:r>
              <a:rPr kumimoji="0" lang="zh-CN" altLang="en-US" sz="1600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接口与实现它的类不构成继承关系，即接口不是类体系的一部分，</a:t>
            </a:r>
            <a:r>
              <a:rPr kumimoji="0" lang="zh-CN" altLang="en-US" sz="1600" kern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不相关的类可以实现相同的接口</a:t>
            </a:r>
            <a:r>
              <a:rPr kumimoji="0" lang="zh-CN" altLang="en-US" sz="1600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；而抽象类属于一个类的继承体系。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71893" y="1131590"/>
            <a:ext cx="7424150" cy="2659817"/>
            <a:chOff x="571893" y="1131590"/>
            <a:chExt cx="7424150" cy="2659817"/>
          </a:xfrm>
        </p:grpSpPr>
        <p:grpSp>
          <p:nvGrpSpPr>
            <p:cNvPr id="18" name="组合 17"/>
            <p:cNvGrpSpPr/>
            <p:nvPr/>
          </p:nvGrpSpPr>
          <p:grpSpPr>
            <a:xfrm>
              <a:off x="571893" y="1131590"/>
              <a:ext cx="7424150" cy="2659817"/>
              <a:chOff x="-1858239" y="360883"/>
              <a:chExt cx="11582732" cy="3725863"/>
            </a:xfrm>
          </p:grpSpPr>
          <p:sp>
            <p:nvSpPr>
              <p:cNvPr id="2" name="椭圆 7"/>
              <p:cNvSpPr/>
              <p:nvPr/>
            </p:nvSpPr>
            <p:spPr bwMode="auto">
              <a:xfrm>
                <a:off x="3638178" y="1402283"/>
                <a:ext cx="1893887" cy="1895475"/>
              </a:xfrm>
              <a:custGeom>
                <a:avLst/>
                <a:gdLst/>
                <a:ahLst/>
                <a:cxnLst/>
                <a:rect l="l" t="t" r="r" b="b"/>
                <a:pathLst>
                  <a:path w="1894102" h="1894102">
                    <a:moveTo>
                      <a:pt x="962135" y="131602"/>
                    </a:moveTo>
                    <a:cubicBezTo>
                      <a:pt x="948912" y="131358"/>
                      <a:pt x="935757" y="131429"/>
                      <a:pt x="922707" y="132862"/>
                    </a:cubicBezTo>
                    <a:cubicBezTo>
                      <a:pt x="908046" y="132233"/>
                      <a:pt x="893510" y="133046"/>
                      <a:pt x="879078" y="134256"/>
                    </a:cubicBezTo>
                    <a:cubicBezTo>
                      <a:pt x="866187" y="135300"/>
                      <a:pt x="853380" y="136663"/>
                      <a:pt x="840796" y="139337"/>
                    </a:cubicBezTo>
                    <a:cubicBezTo>
                      <a:pt x="826288" y="140190"/>
                      <a:pt x="812028" y="142438"/>
                      <a:pt x="797898" y="145073"/>
                    </a:cubicBezTo>
                    <a:cubicBezTo>
                      <a:pt x="785275" y="147387"/>
                      <a:pt x="772756" y="150012"/>
                      <a:pt x="760573" y="153896"/>
                    </a:cubicBezTo>
                    <a:cubicBezTo>
                      <a:pt x="746555" y="156150"/>
                      <a:pt x="732899" y="159732"/>
                      <a:pt x="719391" y="163674"/>
                    </a:cubicBezTo>
                    <a:cubicBezTo>
                      <a:pt x="707035" y="167241"/>
                      <a:pt x="694803" y="171111"/>
                      <a:pt x="683016" y="176187"/>
                    </a:cubicBezTo>
                    <a:cubicBezTo>
                      <a:pt x="669680" y="179717"/>
                      <a:pt x="656808" y="184498"/>
                      <a:pt x="644103" y="189615"/>
                    </a:cubicBezTo>
                    <a:cubicBezTo>
                      <a:pt x="619819" y="199312"/>
                      <a:pt x="596114" y="210169"/>
                      <a:pt x="574801" y="225492"/>
                    </a:cubicBezTo>
                    <a:cubicBezTo>
                      <a:pt x="549351" y="234345"/>
                      <a:pt x="526329" y="247724"/>
                      <a:pt x="504071" y="262196"/>
                    </a:cubicBezTo>
                    <a:cubicBezTo>
                      <a:pt x="482435" y="276174"/>
                      <a:pt x="461520" y="291180"/>
                      <a:pt x="443692" y="310054"/>
                    </a:cubicBezTo>
                    <a:cubicBezTo>
                      <a:pt x="420567" y="323577"/>
                      <a:pt x="400581" y="341031"/>
                      <a:pt x="381513" y="359437"/>
                    </a:cubicBezTo>
                    <a:cubicBezTo>
                      <a:pt x="363154" y="377054"/>
                      <a:pt x="345642" y="395551"/>
                      <a:pt x="331846" y="417279"/>
                    </a:cubicBezTo>
                    <a:cubicBezTo>
                      <a:pt x="311547" y="435097"/>
                      <a:pt x="295058" y="456228"/>
                      <a:pt x="279653" y="478183"/>
                    </a:cubicBezTo>
                    <a:cubicBezTo>
                      <a:pt x="264903" y="499073"/>
                      <a:pt x="251140" y="520711"/>
                      <a:pt x="241714" y="544910"/>
                    </a:cubicBezTo>
                    <a:cubicBezTo>
                      <a:pt x="225028" y="566410"/>
                      <a:pt x="212785" y="590538"/>
                      <a:pt x="201763" y="615337"/>
                    </a:cubicBezTo>
                    <a:cubicBezTo>
                      <a:pt x="196523" y="627034"/>
                      <a:pt x="191574" y="638889"/>
                      <a:pt x="187814" y="651239"/>
                    </a:cubicBezTo>
                    <a:cubicBezTo>
                      <a:pt x="181931" y="663626"/>
                      <a:pt x="177275" y="676527"/>
                      <a:pt x="172959" y="689583"/>
                    </a:cubicBezTo>
                    <a:cubicBezTo>
                      <a:pt x="168757" y="702167"/>
                      <a:pt x="164872" y="714895"/>
                      <a:pt x="162261" y="728023"/>
                    </a:cubicBezTo>
                    <a:cubicBezTo>
                      <a:pt x="157659" y="740809"/>
                      <a:pt x="154341" y="753998"/>
                      <a:pt x="151367" y="767318"/>
                    </a:cubicBezTo>
                    <a:cubicBezTo>
                      <a:pt x="148353" y="780634"/>
                      <a:pt x="145684" y="794080"/>
                      <a:pt x="144364" y="807818"/>
                    </a:cubicBezTo>
                    <a:cubicBezTo>
                      <a:pt x="141050" y="820991"/>
                      <a:pt x="139076" y="834453"/>
                      <a:pt x="137453" y="848022"/>
                    </a:cubicBezTo>
                    <a:cubicBezTo>
                      <a:pt x="135768" y="861767"/>
                      <a:pt x="134444" y="875622"/>
                      <a:pt x="134523" y="889650"/>
                    </a:cubicBezTo>
                    <a:cubicBezTo>
                      <a:pt x="132515" y="903257"/>
                      <a:pt x="131896" y="917033"/>
                      <a:pt x="131621" y="930896"/>
                    </a:cubicBezTo>
                    <a:lnTo>
                      <a:pt x="131662" y="930897"/>
                    </a:lnTo>
                    <a:lnTo>
                      <a:pt x="131606" y="931700"/>
                    </a:lnTo>
                    <a:cubicBezTo>
                      <a:pt x="131604" y="931789"/>
                      <a:pt x="131603" y="931877"/>
                      <a:pt x="131615" y="931966"/>
                    </a:cubicBezTo>
                    <a:lnTo>
                      <a:pt x="131601" y="931966"/>
                    </a:lnTo>
                    <a:lnTo>
                      <a:pt x="132904" y="972749"/>
                    </a:lnTo>
                    <a:cubicBezTo>
                      <a:pt x="132287" y="987038"/>
                      <a:pt x="133093" y="1001205"/>
                      <a:pt x="134263" y="1015272"/>
                    </a:cubicBezTo>
                    <a:cubicBezTo>
                      <a:pt x="135339" y="1028351"/>
                      <a:pt x="136730" y="1041344"/>
                      <a:pt x="139443" y="1054110"/>
                    </a:cubicBezTo>
                    <a:cubicBezTo>
                      <a:pt x="140286" y="1068429"/>
                      <a:pt x="142514" y="1082503"/>
                      <a:pt x="145105" y="1096453"/>
                    </a:cubicBezTo>
                    <a:cubicBezTo>
                      <a:pt x="147441" y="1109101"/>
                      <a:pt x="150076" y="1121647"/>
                      <a:pt x="153973" y="1133856"/>
                    </a:cubicBezTo>
                    <a:cubicBezTo>
                      <a:pt x="156226" y="1147846"/>
                      <a:pt x="159806" y="1161475"/>
                      <a:pt x="163732" y="1174959"/>
                    </a:cubicBezTo>
                    <a:cubicBezTo>
                      <a:pt x="167281" y="1187191"/>
                      <a:pt x="171114" y="1199304"/>
                      <a:pt x="176148" y="1210975"/>
                    </a:cubicBezTo>
                    <a:cubicBezTo>
                      <a:pt x="179728" y="1224460"/>
                      <a:pt x="184565" y="1237478"/>
                      <a:pt x="189729" y="1250332"/>
                    </a:cubicBezTo>
                    <a:cubicBezTo>
                      <a:pt x="199309" y="1274247"/>
                      <a:pt x="209999" y="1297605"/>
                      <a:pt x="225124" y="1318594"/>
                    </a:cubicBezTo>
                    <a:cubicBezTo>
                      <a:pt x="234118" y="1344370"/>
                      <a:pt x="247669" y="1367704"/>
                      <a:pt x="262318" y="1390267"/>
                    </a:cubicBezTo>
                    <a:cubicBezTo>
                      <a:pt x="275995" y="1411377"/>
                      <a:pt x="290632" y="1431812"/>
                      <a:pt x="309095" y="1449204"/>
                    </a:cubicBezTo>
                    <a:cubicBezTo>
                      <a:pt x="322954" y="1472827"/>
                      <a:pt x="340790" y="1493283"/>
                      <a:pt x="359603" y="1512798"/>
                    </a:cubicBezTo>
                    <a:cubicBezTo>
                      <a:pt x="376676" y="1530544"/>
                      <a:pt x="394556" y="1547512"/>
                      <a:pt x="415621" y="1560836"/>
                    </a:cubicBezTo>
                    <a:cubicBezTo>
                      <a:pt x="434009" y="1581710"/>
                      <a:pt x="455769" y="1598731"/>
                      <a:pt x="478386" y="1614623"/>
                    </a:cubicBezTo>
                    <a:cubicBezTo>
                      <a:pt x="498487" y="1628777"/>
                      <a:pt x="519268" y="1642038"/>
                      <a:pt x="542565" y="1651057"/>
                    </a:cubicBezTo>
                    <a:cubicBezTo>
                      <a:pt x="564845" y="1668281"/>
                      <a:pt x="589813" y="1681001"/>
                      <a:pt x="615493" y="1692427"/>
                    </a:cubicBezTo>
                    <a:cubicBezTo>
                      <a:pt x="626257" y="1697229"/>
                      <a:pt x="637148" y="1701798"/>
                      <a:pt x="648513" y="1705232"/>
                    </a:cubicBezTo>
                    <a:cubicBezTo>
                      <a:pt x="661870" y="1711538"/>
                      <a:pt x="675767" y="1716579"/>
                      <a:pt x="689839" y="1721242"/>
                    </a:cubicBezTo>
                    <a:cubicBezTo>
                      <a:pt x="701402" y="1725086"/>
                      <a:pt x="713083" y="1728673"/>
                      <a:pt x="725144" y="1731042"/>
                    </a:cubicBezTo>
                    <a:cubicBezTo>
                      <a:pt x="738957" y="1735979"/>
                      <a:pt x="753198" y="1739587"/>
                      <a:pt x="767587" y="1742809"/>
                    </a:cubicBezTo>
                    <a:cubicBezTo>
                      <a:pt x="779864" y="1745571"/>
                      <a:pt x="792248" y="1748050"/>
                      <a:pt x="804910" y="1749238"/>
                    </a:cubicBezTo>
                    <a:cubicBezTo>
                      <a:pt x="819125" y="1752779"/>
                      <a:pt x="833650" y="1754935"/>
                      <a:pt x="848299" y="1756696"/>
                    </a:cubicBezTo>
                    <a:cubicBezTo>
                      <a:pt x="861058" y="1758243"/>
                      <a:pt x="873911" y="1759490"/>
                      <a:pt x="886927" y="1759389"/>
                    </a:cubicBezTo>
                    <a:lnTo>
                      <a:pt x="931431" y="1762491"/>
                    </a:lnTo>
                    <a:cubicBezTo>
                      <a:pt x="931479" y="1762492"/>
                      <a:pt x="931528" y="1762493"/>
                      <a:pt x="931576" y="1762487"/>
                    </a:cubicBezTo>
                    <a:cubicBezTo>
                      <a:pt x="931617" y="1762494"/>
                      <a:pt x="931658" y="1762494"/>
                      <a:pt x="931699" y="1762495"/>
                    </a:cubicBezTo>
                    <a:lnTo>
                      <a:pt x="969504" y="1761300"/>
                    </a:lnTo>
                    <a:cubicBezTo>
                      <a:pt x="984798" y="1761938"/>
                      <a:pt x="999962" y="1761108"/>
                      <a:pt x="1015013" y="1759860"/>
                    </a:cubicBezTo>
                    <a:cubicBezTo>
                      <a:pt x="1027432" y="1758843"/>
                      <a:pt x="1039774" y="1757541"/>
                      <a:pt x="1051902" y="1754952"/>
                    </a:cubicBezTo>
                    <a:cubicBezTo>
                      <a:pt x="1066879" y="1754058"/>
                      <a:pt x="1081604" y="1751750"/>
                      <a:pt x="1096194" y="1749045"/>
                    </a:cubicBezTo>
                    <a:cubicBezTo>
                      <a:pt x="1108472" y="1746781"/>
                      <a:pt x="1120654" y="1744236"/>
                      <a:pt x="1132507" y="1740448"/>
                    </a:cubicBezTo>
                    <a:cubicBezTo>
                      <a:pt x="1146867" y="1738130"/>
                      <a:pt x="1160862" y="1734469"/>
                      <a:pt x="1174704" y="1730443"/>
                    </a:cubicBezTo>
                    <a:cubicBezTo>
                      <a:pt x="1186796" y="1726940"/>
                      <a:pt x="1198771" y="1723158"/>
                      <a:pt x="1210309" y="1718183"/>
                    </a:cubicBezTo>
                    <a:cubicBezTo>
                      <a:pt x="1223936" y="1714566"/>
                      <a:pt x="1237093" y="1709686"/>
                      <a:pt x="1250084" y="1704472"/>
                    </a:cubicBezTo>
                    <a:cubicBezTo>
                      <a:pt x="1274145" y="1694842"/>
                      <a:pt x="1297644" y="1684090"/>
                      <a:pt x="1318765" y="1668888"/>
                    </a:cubicBezTo>
                    <a:cubicBezTo>
                      <a:pt x="1344401" y="1659960"/>
                      <a:pt x="1367602" y="1646488"/>
                      <a:pt x="1390041" y="1631930"/>
                    </a:cubicBezTo>
                    <a:cubicBezTo>
                      <a:pt x="1411545" y="1618008"/>
                      <a:pt x="1432349" y="1603089"/>
                      <a:pt x="1450077" y="1584312"/>
                    </a:cubicBezTo>
                    <a:cubicBezTo>
                      <a:pt x="1473318" y="1570712"/>
                      <a:pt x="1493415" y="1553172"/>
                      <a:pt x="1512603" y="1534687"/>
                    </a:cubicBezTo>
                    <a:cubicBezTo>
                      <a:pt x="1530889" y="1517105"/>
                      <a:pt x="1548351" y="1498667"/>
                      <a:pt x="1562102" y="1477002"/>
                    </a:cubicBezTo>
                    <a:cubicBezTo>
                      <a:pt x="1582455" y="1459131"/>
                      <a:pt x="1598995" y="1437941"/>
                      <a:pt x="1614466" y="1415939"/>
                    </a:cubicBezTo>
                    <a:cubicBezTo>
                      <a:pt x="1629190" y="1395043"/>
                      <a:pt x="1642948" y="1373414"/>
                      <a:pt x="1652369" y="1349224"/>
                    </a:cubicBezTo>
                    <a:cubicBezTo>
                      <a:pt x="1669046" y="1327741"/>
                      <a:pt x="1681282" y="1303632"/>
                      <a:pt x="1692315" y="1278860"/>
                    </a:cubicBezTo>
                    <a:cubicBezTo>
                      <a:pt x="1697561" y="1267110"/>
                      <a:pt x="1702531" y="1255209"/>
                      <a:pt x="1706308" y="1242811"/>
                    </a:cubicBezTo>
                    <a:cubicBezTo>
                      <a:pt x="1712182" y="1230442"/>
                      <a:pt x="1716831" y="1217560"/>
                      <a:pt x="1721154" y="1204527"/>
                    </a:cubicBezTo>
                    <a:cubicBezTo>
                      <a:pt x="1725359" y="1191893"/>
                      <a:pt x="1729257" y="1179118"/>
                      <a:pt x="1731878" y="1165943"/>
                    </a:cubicBezTo>
                    <a:cubicBezTo>
                      <a:pt x="1736466" y="1153201"/>
                      <a:pt x="1739771" y="1140057"/>
                      <a:pt x="1742747" y="1126787"/>
                    </a:cubicBezTo>
                    <a:cubicBezTo>
                      <a:pt x="1745761" y="1113411"/>
                      <a:pt x="1748440" y="1099907"/>
                      <a:pt x="1749767" y="1086111"/>
                    </a:cubicBezTo>
                    <a:cubicBezTo>
                      <a:pt x="1753068" y="1072993"/>
                      <a:pt x="1755033" y="1059588"/>
                      <a:pt x="1756662" y="1046079"/>
                    </a:cubicBezTo>
                    <a:cubicBezTo>
                      <a:pt x="1758337" y="1032309"/>
                      <a:pt x="1759662" y="1018430"/>
                      <a:pt x="1759583" y="1004378"/>
                    </a:cubicBezTo>
                    <a:lnTo>
                      <a:pt x="1762485" y="962938"/>
                    </a:lnTo>
                    <a:cubicBezTo>
                      <a:pt x="1762486" y="962893"/>
                      <a:pt x="1762487" y="962848"/>
                      <a:pt x="1762481" y="962802"/>
                    </a:cubicBezTo>
                    <a:cubicBezTo>
                      <a:pt x="1762489" y="962758"/>
                      <a:pt x="1762489" y="962714"/>
                      <a:pt x="1762490" y="962670"/>
                    </a:cubicBezTo>
                    <a:lnTo>
                      <a:pt x="1761226" y="922271"/>
                    </a:lnTo>
                    <a:cubicBezTo>
                      <a:pt x="1761855" y="907853"/>
                      <a:pt x="1761055" y="893558"/>
                      <a:pt x="1759883" y="879363"/>
                    </a:cubicBezTo>
                    <a:cubicBezTo>
                      <a:pt x="1758809" y="866205"/>
                      <a:pt x="1757416" y="853134"/>
                      <a:pt x="1754697" y="840290"/>
                    </a:cubicBezTo>
                    <a:cubicBezTo>
                      <a:pt x="1753871" y="826049"/>
                      <a:pt x="1751662" y="812052"/>
                      <a:pt x="1749095" y="798177"/>
                    </a:cubicBezTo>
                    <a:cubicBezTo>
                      <a:pt x="1746714" y="785242"/>
                      <a:pt x="1744021" y="772413"/>
                      <a:pt x="1740052" y="759927"/>
                    </a:cubicBezTo>
                    <a:cubicBezTo>
                      <a:pt x="1737861" y="746221"/>
                      <a:pt x="1734356" y="732872"/>
                      <a:pt x="1730519" y="719660"/>
                    </a:cubicBezTo>
                    <a:cubicBezTo>
                      <a:pt x="1726834" y="706926"/>
                      <a:pt x="1722841" y="694320"/>
                      <a:pt x="1717623" y="682168"/>
                    </a:cubicBezTo>
                    <a:cubicBezTo>
                      <a:pt x="1714196" y="669180"/>
                      <a:pt x="1709536" y="656650"/>
                      <a:pt x="1704573" y="644271"/>
                    </a:cubicBezTo>
                    <a:cubicBezTo>
                      <a:pt x="1694679" y="619525"/>
                      <a:pt x="1683597" y="595374"/>
                      <a:pt x="1668011" y="573646"/>
                    </a:cubicBezTo>
                    <a:cubicBezTo>
                      <a:pt x="1659361" y="548682"/>
                      <a:pt x="1646233" y="526124"/>
                      <a:pt x="1632077" y="504289"/>
                    </a:cubicBezTo>
                    <a:cubicBezTo>
                      <a:pt x="1617700" y="482066"/>
                      <a:pt x="1602260" y="460590"/>
                      <a:pt x="1582906" y="442252"/>
                    </a:cubicBezTo>
                    <a:cubicBezTo>
                      <a:pt x="1569771" y="419714"/>
                      <a:pt x="1552766" y="400279"/>
                      <a:pt x="1534875" y="381695"/>
                    </a:cubicBezTo>
                    <a:cubicBezTo>
                      <a:pt x="1516642" y="362718"/>
                      <a:pt x="1497486" y="344627"/>
                      <a:pt x="1475052" y="330326"/>
                    </a:cubicBezTo>
                    <a:cubicBezTo>
                      <a:pt x="1457840" y="310646"/>
                      <a:pt x="1437379" y="294722"/>
                      <a:pt x="1416161" y="279792"/>
                    </a:cubicBezTo>
                    <a:cubicBezTo>
                      <a:pt x="1394458" y="264489"/>
                      <a:pt x="1371963" y="250226"/>
                      <a:pt x="1346867" y="240394"/>
                    </a:cubicBezTo>
                    <a:cubicBezTo>
                      <a:pt x="1326194" y="224278"/>
                      <a:pt x="1302959" y="212530"/>
                      <a:pt x="1279110" y="201899"/>
                    </a:cubicBezTo>
                    <a:cubicBezTo>
                      <a:pt x="1266436" y="196234"/>
                      <a:pt x="1253586" y="190892"/>
                      <a:pt x="1240220" y="186788"/>
                    </a:cubicBezTo>
                    <a:cubicBezTo>
                      <a:pt x="1228778" y="181324"/>
                      <a:pt x="1216848" y="177040"/>
                      <a:pt x="1204790" y="173036"/>
                    </a:cubicBezTo>
                    <a:cubicBezTo>
                      <a:pt x="1191228" y="168517"/>
                      <a:pt x="1177502" y="164350"/>
                      <a:pt x="1163361" y="161506"/>
                    </a:cubicBezTo>
                    <a:cubicBezTo>
                      <a:pt x="1151548" y="157225"/>
                      <a:pt x="1139357" y="154178"/>
                      <a:pt x="1127057" y="151415"/>
                    </a:cubicBezTo>
                    <a:cubicBezTo>
                      <a:pt x="1112768" y="148191"/>
                      <a:pt x="1098333" y="145348"/>
                      <a:pt x="1083594" y="143900"/>
                    </a:cubicBezTo>
                    <a:cubicBezTo>
                      <a:pt x="1071389" y="140803"/>
                      <a:pt x="1058916" y="138992"/>
                      <a:pt x="1046353" y="137473"/>
                    </a:cubicBezTo>
                    <a:cubicBezTo>
                      <a:pt x="1031679" y="135684"/>
                      <a:pt x="1016881" y="134290"/>
                      <a:pt x="1001900" y="134345"/>
                    </a:cubicBezTo>
                    <a:lnTo>
                      <a:pt x="963205" y="131622"/>
                    </a:lnTo>
                    <a:lnTo>
                      <a:pt x="963205" y="131635"/>
                    </a:lnTo>
                    <a:cubicBezTo>
                      <a:pt x="963116" y="131620"/>
                      <a:pt x="963027" y="131618"/>
                      <a:pt x="962937" y="131616"/>
                    </a:cubicBezTo>
                    <a:lnTo>
                      <a:pt x="962135" y="131641"/>
                    </a:lnTo>
                    <a:close/>
                    <a:moveTo>
                      <a:pt x="947051" y="0"/>
                    </a:moveTo>
                    <a:cubicBezTo>
                      <a:pt x="1470093" y="0"/>
                      <a:pt x="1894102" y="424009"/>
                      <a:pt x="1894102" y="947051"/>
                    </a:cubicBezTo>
                    <a:cubicBezTo>
                      <a:pt x="1894102" y="1470093"/>
                      <a:pt x="1470093" y="1894102"/>
                      <a:pt x="947051" y="1894102"/>
                    </a:cubicBezTo>
                    <a:cubicBezTo>
                      <a:pt x="424009" y="1894102"/>
                      <a:pt x="0" y="1470093"/>
                      <a:pt x="0" y="947051"/>
                    </a:cubicBezTo>
                    <a:cubicBezTo>
                      <a:pt x="0" y="424009"/>
                      <a:pt x="424009" y="0"/>
                      <a:pt x="947051" y="0"/>
                    </a:cubicBezTo>
                    <a:close/>
                  </a:path>
                </a:pathLst>
              </a:custGeom>
              <a:gradFill>
                <a:gsLst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>
                      <a:lumMod val="50000"/>
                    </a:sysClr>
                  </a:gs>
                </a:gsLst>
                <a:lin ang="16200000" scaled="0"/>
              </a:gradFill>
              <a:ln w="9525" cap="rnd">
                <a:solidFill>
                  <a:srgbClr val="E6E6E6"/>
                </a:solidFill>
                <a:prstDash val="solid"/>
                <a:round/>
                <a:headEnd/>
                <a:tailEnd/>
              </a:ln>
            </p:spPr>
            <p:txBody>
              <a:bodyPr vert="eaVert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" name="矩形 16"/>
              <p:cNvSpPr/>
              <p:nvPr/>
            </p:nvSpPr>
            <p:spPr bwMode="auto">
              <a:xfrm>
                <a:off x="2877765" y="2673871"/>
                <a:ext cx="3021013" cy="1412875"/>
              </a:xfrm>
              <a:custGeom>
                <a:avLst/>
                <a:gdLst/>
                <a:ahLst/>
                <a:cxnLst/>
                <a:rect l="l" t="t" r="r" b="b"/>
                <a:pathLst>
                  <a:path w="3020915" h="1412509">
                    <a:moveTo>
                      <a:pt x="254867" y="0"/>
                    </a:moveTo>
                    <a:lnTo>
                      <a:pt x="917279" y="135601"/>
                    </a:lnTo>
                    <a:lnTo>
                      <a:pt x="718548" y="250338"/>
                    </a:lnTo>
                    <a:cubicBezTo>
                      <a:pt x="921354" y="585616"/>
                      <a:pt x="1283686" y="793336"/>
                      <a:pt x="1678050" y="799182"/>
                    </a:cubicBezTo>
                    <a:cubicBezTo>
                      <a:pt x="1999936" y="803955"/>
                      <a:pt x="2304477" y="673665"/>
                      <a:pt x="2521617" y="446826"/>
                    </a:cubicBezTo>
                    <a:lnTo>
                      <a:pt x="2660215" y="863782"/>
                    </a:lnTo>
                    <a:lnTo>
                      <a:pt x="3020915" y="805096"/>
                    </a:lnTo>
                    <a:cubicBezTo>
                      <a:pt x="2686819" y="1194632"/>
                      <a:pt x="2192864" y="1420082"/>
                      <a:pt x="1668961" y="1412315"/>
                    </a:cubicBezTo>
                    <a:cubicBezTo>
                      <a:pt x="1058454" y="1403264"/>
                      <a:pt x="497985" y="1078865"/>
                      <a:pt x="186156" y="557715"/>
                    </a:cubicBezTo>
                    <a:lnTo>
                      <a:pt x="0" y="665192"/>
                    </a:lnTo>
                    <a:close/>
                  </a:path>
                </a:pathLst>
              </a:custGeom>
              <a:gradFill>
                <a:gsLst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>
                      <a:lumMod val="50000"/>
                    </a:sysClr>
                  </a:gs>
                </a:gsLst>
                <a:lin ang="16200000" scaled="0"/>
              </a:gradFill>
              <a:ln w="9525" cap="rnd">
                <a:solidFill>
                  <a:srgbClr val="E6E6E6"/>
                </a:solidFill>
                <a:prstDash val="solid"/>
                <a:round/>
                <a:headEnd/>
                <a:tailEnd/>
              </a:ln>
            </p:spPr>
            <p:txBody>
              <a:bodyPr vert="eaVert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" name="空心弧 2"/>
              <p:cNvSpPr/>
              <p:nvPr/>
            </p:nvSpPr>
            <p:spPr bwMode="auto">
              <a:xfrm>
                <a:off x="2815853" y="360883"/>
                <a:ext cx="2179637" cy="2560638"/>
              </a:xfrm>
              <a:custGeom>
                <a:avLst/>
                <a:gdLst/>
                <a:ahLst/>
                <a:cxnLst/>
                <a:rect l="l" t="t" r="r" b="b"/>
                <a:pathLst>
                  <a:path w="2178691" h="2559691">
                    <a:moveTo>
                      <a:pt x="1730051" y="0"/>
                    </a:moveTo>
                    <a:lnTo>
                      <a:pt x="2178691" y="553317"/>
                    </a:lnTo>
                    <a:lnTo>
                      <a:pt x="1730051" y="1059182"/>
                    </a:lnTo>
                    <a:lnTo>
                      <a:pt x="1730051" y="829708"/>
                    </a:lnTo>
                    <a:cubicBezTo>
                      <a:pt x="1338289" y="837704"/>
                      <a:pt x="977232" y="1047633"/>
                      <a:pt x="774987" y="1386239"/>
                    </a:cubicBezTo>
                    <a:cubicBezTo>
                      <a:pt x="612137" y="1658889"/>
                      <a:pt x="571561" y="1982643"/>
                      <a:pt x="655351" y="2280701"/>
                    </a:cubicBezTo>
                    <a:lnTo>
                      <a:pt x="240428" y="2195433"/>
                    </a:lnTo>
                    <a:lnTo>
                      <a:pt x="102357" y="2559691"/>
                    </a:lnTo>
                    <a:cubicBezTo>
                      <a:pt x="-72792" y="2071988"/>
                      <a:pt x="-22582" y="1525729"/>
                      <a:pt x="248543" y="1071801"/>
                    </a:cubicBezTo>
                    <a:cubicBezTo>
                      <a:pt x="561635" y="547612"/>
                      <a:pt x="1122808" y="224431"/>
                      <a:pt x="1730051" y="214954"/>
                    </a:cubicBezTo>
                    <a:close/>
                  </a:path>
                </a:pathLst>
              </a:custGeom>
              <a:gradFill>
                <a:gsLst>
                  <a:gs pos="100000">
                    <a:sysClr val="window" lastClr="FFFFFF">
                      <a:lumMod val="95000"/>
                    </a:sysClr>
                  </a:gs>
                  <a:gs pos="0">
                    <a:sysClr val="window" lastClr="FFFFFF">
                      <a:lumMod val="85000"/>
                    </a:sysClr>
                  </a:gs>
                </a:gsLst>
                <a:lin ang="16200000" scaled="0"/>
              </a:gradFill>
              <a:ln w="9525" cap="rnd">
                <a:solidFill>
                  <a:srgbClr val="E6E6E6"/>
                </a:solidFill>
                <a:prstDash val="solid"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eaVert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" name="矩形 13"/>
              <p:cNvSpPr/>
              <p:nvPr/>
            </p:nvSpPr>
            <p:spPr bwMode="auto">
              <a:xfrm>
                <a:off x="4849440" y="608533"/>
                <a:ext cx="1492250" cy="2805113"/>
              </a:xfrm>
              <a:custGeom>
                <a:avLst/>
                <a:gdLst/>
                <a:ahLst/>
                <a:cxnLst/>
                <a:rect l="l" t="t" r="r" b="b"/>
                <a:pathLst>
                  <a:path w="1491073" h="2804657">
                    <a:moveTo>
                      <a:pt x="40954" y="0"/>
                    </a:moveTo>
                    <a:cubicBezTo>
                      <a:pt x="555548" y="90517"/>
                      <a:pt x="1008543" y="408467"/>
                      <a:pt x="1268114" y="873858"/>
                    </a:cubicBezTo>
                    <a:cubicBezTo>
                      <a:pt x="1565529" y="1407098"/>
                      <a:pt x="1564825" y="2054679"/>
                      <a:pt x="1269411" y="2585305"/>
                    </a:cubicBezTo>
                    <a:lnTo>
                      <a:pt x="1455567" y="2692782"/>
                    </a:lnTo>
                    <a:lnTo>
                      <a:pt x="752060" y="2804657"/>
                    </a:lnTo>
                    <a:lnTo>
                      <a:pt x="538288" y="2163191"/>
                    </a:lnTo>
                    <a:lnTo>
                      <a:pt x="737019" y="2277928"/>
                    </a:lnTo>
                    <a:cubicBezTo>
                      <a:pt x="925975" y="1934654"/>
                      <a:pt x="924699" y="1517005"/>
                      <a:pt x="732581" y="1172553"/>
                    </a:cubicBezTo>
                    <a:cubicBezTo>
                      <a:pt x="574882" y="889811"/>
                      <a:pt x="307656" y="690561"/>
                      <a:pt x="0" y="619588"/>
                    </a:cubicBezTo>
                    <a:lnTo>
                      <a:pt x="284972" y="298761"/>
                    </a:lnTo>
                    <a:close/>
                  </a:path>
                </a:pathLst>
              </a:custGeom>
              <a:gradFill>
                <a:gsLst>
                  <a:gs pos="30000">
                    <a:srgbClr val="2676FF">
                      <a:lumMod val="60000"/>
                      <a:lumOff val="40000"/>
                    </a:srgbClr>
                  </a:gs>
                  <a:gs pos="100000">
                    <a:srgbClr val="2676FF"/>
                  </a:gs>
                </a:gsLst>
                <a:lin ang="5400000" scaled="0"/>
              </a:gradFill>
              <a:ln w="3175" cap="flat" cmpd="sng" algn="ctr">
                <a:solidFill>
                  <a:srgbClr val="D7D7D7"/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rIns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</a:endParaRPr>
              </a:p>
            </p:txBody>
          </p:sp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>
                <a:off x="6278590" y="2673870"/>
                <a:ext cx="344590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A9A9A9"/>
                </a:solidFill>
                <a:prstDash val="solid"/>
                <a:headEnd type="oval" w="med" len="med"/>
                <a:tailEnd type="oval" w="med" len="med"/>
              </a:ln>
              <a:effectLst/>
            </p:spPr>
          </p:cxnSp>
          <p:cxnSp>
            <p:nvCxnSpPr>
              <p:cNvPr id="13" name="直接连接符 12"/>
              <p:cNvCxnSpPr/>
              <p:nvPr/>
            </p:nvCxnSpPr>
            <p:spPr>
              <a:xfrm>
                <a:off x="5128835" y="3783426"/>
                <a:ext cx="3987579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A9A9A9"/>
                </a:solidFill>
                <a:prstDash val="solid"/>
                <a:headEnd type="oval" w="med" len="med"/>
                <a:tailEnd type="oval" w="med" len="med"/>
              </a:ln>
              <a:effectLst/>
            </p:spPr>
          </p:cxnSp>
          <p:cxnSp>
            <p:nvCxnSpPr>
              <p:cNvPr id="14" name="直接连接符 13"/>
              <p:cNvCxnSpPr/>
              <p:nvPr/>
            </p:nvCxnSpPr>
            <p:spPr>
              <a:xfrm>
                <a:off x="-1858239" y="1179398"/>
                <a:ext cx="5032276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A9A9A9"/>
                </a:solidFill>
                <a:prstDash val="solid"/>
                <a:headEnd type="oval" w="med" len="med"/>
                <a:tailEnd type="oval" w="med" len="med"/>
              </a:ln>
              <a:effectLst/>
            </p:spPr>
          </p:cxnSp>
        </p:grpSp>
        <p:sp>
          <p:nvSpPr>
            <p:cNvPr id="29" name="矩形 28"/>
            <p:cNvSpPr/>
            <p:nvPr/>
          </p:nvSpPr>
          <p:spPr>
            <a:xfrm>
              <a:off x="4240162" y="2029374"/>
              <a:ext cx="89544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0" lang="zh-CN" altLang="en-US" sz="1800" b="1" kern="0" dirty="0">
                  <a:solidFill>
                    <a:srgbClr val="5089F8"/>
                  </a:solidFill>
                  <a:latin typeface="微软雅黑" pitchFamily="34" charset="-122"/>
                  <a:ea typeface="微软雅黑" pitchFamily="34" charset="-122"/>
                </a:rPr>
                <a:t>接口</a:t>
              </a:r>
              <a:endParaRPr kumimoji="0" lang="en-US" altLang="zh-CN" sz="1800" b="1" kern="0" dirty="0">
                <a:solidFill>
                  <a:srgbClr val="5089F8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kumimoji="0" lang="en-US" altLang="zh-CN" sz="1800" b="1" kern="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vs</a:t>
              </a:r>
              <a:r>
                <a:rPr kumimoji="0" lang="en-US" altLang="zh-CN" sz="1800" b="1" kern="0" dirty="0">
                  <a:solidFill>
                    <a:srgbClr val="5089F8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</a:p>
            <a:p>
              <a:pPr algn="ctr"/>
              <a:r>
                <a:rPr kumimoji="0" lang="zh-CN" altLang="en-US" sz="1800" b="1" kern="0" dirty="0">
                  <a:solidFill>
                    <a:srgbClr val="5089F8"/>
                  </a:solidFill>
                  <a:latin typeface="微软雅黑" pitchFamily="34" charset="-122"/>
                  <a:ea typeface="微软雅黑" pitchFamily="34" charset="-122"/>
                </a:rPr>
                <a:t>抽象类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3EB3E3DC-EA9E-C745-8A68-5841F4B8B821}"/>
              </a:ext>
            </a:extLst>
          </p:cNvPr>
          <p:cNvSpPr txBox="1"/>
          <p:nvPr/>
        </p:nvSpPr>
        <p:spPr>
          <a:xfrm>
            <a:off x="323528" y="62753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关于抽象类与接口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598229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-180528" y="1563638"/>
            <a:ext cx="9144000" cy="72008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输入输出类</a:t>
            </a:r>
            <a:endParaRPr lang="en-US" altLang="zh-CN" kern="0" dirty="0">
              <a:solidFill>
                <a:srgbClr val="2D49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r>
              <a:rPr lang="zh-CN" altLang="en-US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Output</a:t>
            </a:r>
            <a:endParaRPr lang="zh-CN" altLang="en-US" kern="0" dirty="0">
              <a:solidFill>
                <a:srgbClr val="2D49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116720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99FF"/>
            </a:gs>
            <a:gs pos="1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-104108" y="318224"/>
            <a:ext cx="2398263" cy="72008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000" b="0" kern="0" dirty="0">
                <a:solidFill>
                  <a:srgbClr val="2D499E"/>
                </a:solidFill>
                <a:latin typeface="+mj-ea"/>
              </a:rPr>
              <a:t>类的继承体系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CD194C6-AE19-444F-80E8-F305BA774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19171"/>
            <a:ext cx="2595488" cy="27051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662D89-F22A-524E-B339-B678A4D5ED72}"/>
              </a:ext>
            </a:extLst>
          </p:cNvPr>
          <p:cNvSpPr txBox="1"/>
          <p:nvPr/>
        </p:nvSpPr>
        <p:spPr>
          <a:xfrm>
            <a:off x="1331640" y="41301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类层次图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358ACE-C6F3-51A4-A402-F0EAC725CCF2}"/>
              </a:ext>
            </a:extLst>
          </p:cNvPr>
          <p:cNvSpPr txBox="1"/>
          <p:nvPr/>
        </p:nvSpPr>
        <p:spPr>
          <a:xfrm>
            <a:off x="4138920" y="1038304"/>
            <a:ext cx="15696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A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 和 </a:t>
            </a: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B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A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 和 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C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B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 和 </a:t>
            </a: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C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A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 和 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D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B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 和 </a:t>
            </a: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D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C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 和 </a:t>
            </a: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D</a:t>
            </a:r>
            <a:endParaRPr kumimoji="1"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815D72-2377-1E6D-8E26-BE77B9CA2790}"/>
              </a:ext>
            </a:extLst>
          </p:cNvPr>
          <p:cNvSpPr txBox="1"/>
          <p:nvPr/>
        </p:nvSpPr>
        <p:spPr>
          <a:xfrm>
            <a:off x="4067944" y="355644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以上哪些构成父类和子类的关系？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3D9EF8-C2EF-8542-B9CF-1B01262E8FAB}"/>
              </a:ext>
            </a:extLst>
          </p:cNvPr>
          <p:cNvSpPr txBox="1"/>
          <p:nvPr/>
        </p:nvSpPr>
        <p:spPr>
          <a:xfrm>
            <a:off x="4094927" y="412350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1</a:t>
            </a:r>
            <a:r>
              <a:rPr kumimoji="1" lang="zh-CN" altLang="en-US" b="1" dirty="0">
                <a:solidFill>
                  <a:srgbClr val="FF0000"/>
                </a:solidFill>
              </a:rPr>
              <a:t>，</a:t>
            </a:r>
            <a:r>
              <a:rPr kumimoji="1" lang="en-US" altLang="zh-CN" b="1" dirty="0">
                <a:solidFill>
                  <a:srgbClr val="FF0000"/>
                </a:solidFill>
              </a:rPr>
              <a:t>2</a:t>
            </a:r>
            <a:r>
              <a:rPr kumimoji="1" lang="zh-CN" altLang="en-US" b="1" dirty="0">
                <a:solidFill>
                  <a:srgbClr val="FF0000"/>
                </a:solidFill>
              </a:rPr>
              <a:t>，</a:t>
            </a:r>
            <a:r>
              <a:rPr kumimoji="1" lang="en-US" altLang="zh-CN" b="1" dirty="0">
                <a:solidFill>
                  <a:srgbClr val="FF0000"/>
                </a:solidFill>
              </a:rPr>
              <a:t>4</a:t>
            </a:r>
            <a:r>
              <a:rPr kumimoji="1" lang="zh-CN" altLang="en-US" b="1" dirty="0">
                <a:solidFill>
                  <a:srgbClr val="FF0000"/>
                </a:solidFill>
              </a:rPr>
              <a:t>，</a:t>
            </a:r>
            <a:r>
              <a:rPr kumimoji="1" lang="en-US" altLang="zh-CN" b="1" dirty="0">
                <a:solidFill>
                  <a:srgbClr val="FF0000"/>
                </a:solidFill>
              </a:rPr>
              <a:t>5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椭圆形标注 11">
            <a:extLst>
              <a:ext uri="{FF2B5EF4-FFF2-40B4-BE49-F238E27FC236}">
                <a16:creationId xmlns:a16="http://schemas.microsoft.com/office/drawing/2014/main" id="{261EE3A9-067A-5985-BA74-D121620D0C68}"/>
              </a:ext>
            </a:extLst>
          </p:cNvPr>
          <p:cNvSpPr/>
          <p:nvPr/>
        </p:nvSpPr>
        <p:spPr bwMode="auto">
          <a:xfrm>
            <a:off x="6948264" y="1275606"/>
            <a:ext cx="1584176" cy="576064"/>
          </a:xfrm>
          <a:prstGeom prst="wedgeEllipseCallout">
            <a:avLst>
              <a:gd name="adj1" fmla="val -125024"/>
              <a:gd name="adj2" fmla="val 7998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兄弟？</a:t>
            </a:r>
          </a:p>
        </p:txBody>
      </p:sp>
      <p:sp>
        <p:nvSpPr>
          <p:cNvPr id="13" name="椭圆形标注 12">
            <a:extLst>
              <a:ext uri="{FF2B5EF4-FFF2-40B4-BE49-F238E27FC236}">
                <a16:creationId xmlns:a16="http://schemas.microsoft.com/office/drawing/2014/main" id="{5534697A-19F8-471F-E1E5-685B258FB3F2}"/>
              </a:ext>
            </a:extLst>
          </p:cNvPr>
          <p:cNvSpPr/>
          <p:nvPr/>
        </p:nvSpPr>
        <p:spPr bwMode="auto">
          <a:xfrm>
            <a:off x="7020272" y="2355726"/>
            <a:ext cx="1584176" cy="576064"/>
          </a:xfrm>
          <a:prstGeom prst="wedgeEllipseCallout">
            <a:avLst>
              <a:gd name="adj1" fmla="val -125024"/>
              <a:gd name="adj2" fmla="val 7998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叔侄？</a:t>
            </a:r>
          </a:p>
        </p:txBody>
      </p:sp>
    </p:spTree>
    <p:extLst>
      <p:ext uri="{BB962C8B-B14F-4D97-AF65-F5344CB8AC3E}">
        <p14:creationId xmlns:p14="http://schemas.microsoft.com/office/powerpoint/2010/main" val="2939987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-324544" y="555526"/>
            <a:ext cx="7992888" cy="50405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000" b="0" kern="0" dirty="0">
                <a:solidFill>
                  <a:srgbClr val="2D499E"/>
                </a:solidFill>
                <a:latin typeface="+mj-ea"/>
              </a:rPr>
              <a:t>输入 </a:t>
            </a:r>
            <a:r>
              <a:rPr lang="en-US" altLang="zh-CN" sz="2000" b="0" kern="0" dirty="0">
                <a:solidFill>
                  <a:srgbClr val="2D499E"/>
                </a:solidFill>
                <a:latin typeface="+mj-ea"/>
              </a:rPr>
              <a:t>Input</a:t>
            </a:r>
            <a:r>
              <a:rPr lang="zh-CN" altLang="en-US" sz="2000" b="0" kern="0" dirty="0">
                <a:solidFill>
                  <a:srgbClr val="2D499E"/>
                </a:solidFill>
                <a:latin typeface="+mj-ea"/>
              </a:rPr>
              <a:t>、输出 </a:t>
            </a:r>
            <a:r>
              <a:rPr lang="en-US" altLang="zh-CN" sz="2000" b="0" kern="0" dirty="0">
                <a:solidFill>
                  <a:srgbClr val="2D499E"/>
                </a:solidFill>
                <a:latin typeface="+mj-ea"/>
              </a:rPr>
              <a:t>output</a:t>
            </a:r>
            <a:r>
              <a:rPr lang="zh-CN" altLang="en-US" sz="2000" b="0" kern="0" dirty="0">
                <a:solidFill>
                  <a:srgbClr val="2D499E"/>
                </a:solidFill>
                <a:latin typeface="+mj-ea"/>
              </a:rPr>
              <a:t>： 数据输入输出源，抽象的概念</a:t>
            </a:r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endParaRPr lang="zh-CN" altLang="en-US" sz="2000" b="0" kern="0" dirty="0">
              <a:solidFill>
                <a:srgbClr val="2D499E"/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A10422-127D-824A-B1F4-75FE7227049D}"/>
              </a:ext>
            </a:extLst>
          </p:cNvPr>
          <p:cNvSpPr txBox="1"/>
          <p:nvPr/>
        </p:nvSpPr>
        <p:spPr>
          <a:xfrm>
            <a:off x="598920" y="1506226"/>
            <a:ext cx="4121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/>
              <a:t>标准输入输出：控制台，终端；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514742-560E-9644-8725-BD5BBEF97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275606"/>
            <a:ext cx="3242885" cy="10043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FA368FC-CD9A-AC43-B3C0-58BA2C9EB424}"/>
              </a:ext>
            </a:extLst>
          </p:cNvPr>
          <p:cNvSpPr txBox="1"/>
          <p:nvPr/>
        </p:nvSpPr>
        <p:spPr>
          <a:xfrm>
            <a:off x="598919" y="2201124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/>
              <a:t>文件</a:t>
            </a:r>
            <a:r>
              <a:rPr kumimoji="1" lang="zh-CN" altLang="en-US" sz="2000" dirty="0"/>
              <a:t>：文件目录、文件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07952E-4CE9-BB42-A4B6-425392BE1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1" y="2876201"/>
            <a:ext cx="3242885" cy="100431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31195C9-7134-5F48-A066-6356751EDFDE}"/>
              </a:ext>
            </a:extLst>
          </p:cNvPr>
          <p:cNvSpPr txBox="1"/>
          <p:nvPr/>
        </p:nvSpPr>
        <p:spPr>
          <a:xfrm>
            <a:off x="598919" y="2876201"/>
            <a:ext cx="355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/>
              <a:t>网络：网卡，套接字 </a:t>
            </a:r>
            <a:r>
              <a:rPr kumimoji="1" lang="en-US" altLang="zh-CN" sz="2000" dirty="0"/>
              <a:t>socket</a:t>
            </a:r>
            <a:endParaRPr kumimoji="1"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61570A-F0DF-3143-9924-D1508C8E8995}"/>
              </a:ext>
            </a:extLst>
          </p:cNvPr>
          <p:cNvSpPr txBox="1"/>
          <p:nvPr/>
        </p:nvSpPr>
        <p:spPr>
          <a:xfrm>
            <a:off x="598919" y="3571099"/>
            <a:ext cx="392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/>
              <a:t>内存缓冲区</a:t>
            </a:r>
            <a:r>
              <a:rPr kumimoji="1" lang="zh-CN" altLang="en-US" sz="2000" dirty="0"/>
              <a:t>：数组，</a:t>
            </a:r>
            <a:r>
              <a:rPr lang="zh-CN" altLang="en-US" sz="2000" dirty="0"/>
              <a:t>字符串</a:t>
            </a:r>
            <a:r>
              <a:rPr lang="en-US" altLang="zh-CN" sz="2000" dirty="0"/>
              <a:t>….</a:t>
            </a:r>
            <a:endParaRPr kumimoji="1"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D1B89C-799B-EA44-98CC-6B910B8D4C2B}"/>
              </a:ext>
            </a:extLst>
          </p:cNvPr>
          <p:cNvSpPr txBox="1"/>
          <p:nvPr/>
        </p:nvSpPr>
        <p:spPr>
          <a:xfrm>
            <a:off x="6237822" y="2204160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terminal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1801B1-610A-994A-B63C-6200CBB4318E}"/>
              </a:ext>
            </a:extLst>
          </p:cNvPr>
          <p:cNvSpPr txBox="1"/>
          <p:nvPr/>
        </p:nvSpPr>
        <p:spPr>
          <a:xfrm>
            <a:off x="6484684" y="374037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files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244483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323528" y="612659"/>
            <a:ext cx="3240360" cy="50405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b="0" kern="0" dirty="0">
                <a:solidFill>
                  <a:srgbClr val="2D499E"/>
                </a:solidFill>
                <a:latin typeface="+mj-ea"/>
              </a:rPr>
              <a:t>Java IO</a:t>
            </a:r>
            <a:r>
              <a:rPr lang="zh-CN" altLang="en-US" sz="2000" b="0" kern="0" dirty="0">
                <a:solidFill>
                  <a:srgbClr val="2D499E"/>
                </a:solidFill>
                <a:latin typeface="+mj-ea"/>
              </a:rPr>
              <a:t>抽象： 输入输出流</a:t>
            </a:r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zh-CN" altLang="en-US" sz="2000" b="0" kern="0" dirty="0">
              <a:solidFill>
                <a:srgbClr val="2D499E"/>
              </a:solidFill>
              <a:latin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E41B6E-E527-A342-AF27-2CC6F8FFB53C}"/>
              </a:ext>
            </a:extLst>
          </p:cNvPr>
          <p:cNvSpPr txBox="1"/>
          <p:nvPr/>
        </p:nvSpPr>
        <p:spPr>
          <a:xfrm>
            <a:off x="1458752" y="1302334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面向字节</a:t>
            </a:r>
            <a:r>
              <a:rPr kumimoji="1" lang="en-US" altLang="zh-CN" dirty="0"/>
              <a:t>byte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C3CD0D-ECA0-2C46-8DF1-DF5604FA014B}"/>
              </a:ext>
            </a:extLst>
          </p:cNvPr>
          <p:cNvSpPr/>
          <p:nvPr/>
        </p:nvSpPr>
        <p:spPr bwMode="auto">
          <a:xfrm>
            <a:off x="673873" y="2139702"/>
            <a:ext cx="1656184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InputStream</a:t>
            </a: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E564008-79FF-F140-9282-468DEC986564}"/>
              </a:ext>
            </a:extLst>
          </p:cNvPr>
          <p:cNvSpPr/>
          <p:nvPr/>
        </p:nvSpPr>
        <p:spPr bwMode="auto">
          <a:xfrm>
            <a:off x="2546081" y="2139702"/>
            <a:ext cx="1734048" cy="4616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 err="1"/>
              <a:t>Output</a:t>
            </a:r>
            <a:r>
              <a:rPr kumimoji="1" lang="en-US" altLang="zh-CN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Stream</a:t>
            </a: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4E2BC6-4B0A-1447-BBAE-C52922115104}"/>
              </a:ext>
            </a:extLst>
          </p:cNvPr>
          <p:cNvSpPr txBox="1"/>
          <p:nvPr/>
        </p:nvSpPr>
        <p:spPr>
          <a:xfrm>
            <a:off x="6007679" y="1274555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面向字符</a:t>
            </a:r>
            <a:r>
              <a:rPr lang="en-US" altLang="zh-CN" dirty="0"/>
              <a:t>Char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D7E0619-5688-C644-81B6-1207600C2E23}"/>
              </a:ext>
            </a:extLst>
          </p:cNvPr>
          <p:cNvSpPr/>
          <p:nvPr/>
        </p:nvSpPr>
        <p:spPr bwMode="auto">
          <a:xfrm>
            <a:off x="5484069" y="2139702"/>
            <a:ext cx="960038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Reader</a:t>
            </a: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334ED81-A9DE-5940-BAC1-075FC9347CF4}"/>
              </a:ext>
            </a:extLst>
          </p:cNvPr>
          <p:cNvSpPr/>
          <p:nvPr/>
        </p:nvSpPr>
        <p:spPr bwMode="auto">
          <a:xfrm>
            <a:off x="7425307" y="2139702"/>
            <a:ext cx="960038" cy="4616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/>
              <a:t>Writer</a:t>
            </a: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05AA7A-3DCA-2A4F-80C9-CBD68B631CD8}"/>
              </a:ext>
            </a:extLst>
          </p:cNvPr>
          <p:cNvSpPr/>
          <p:nvPr/>
        </p:nvSpPr>
        <p:spPr bwMode="auto">
          <a:xfrm>
            <a:off x="107504" y="3404653"/>
            <a:ext cx="1882452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FileInputStream</a:t>
            </a: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829BCF8-1B2F-7A45-94C1-28E60081B069}"/>
              </a:ext>
            </a:extLst>
          </p:cNvPr>
          <p:cNvSpPr/>
          <p:nvPr/>
        </p:nvSpPr>
        <p:spPr bwMode="auto">
          <a:xfrm>
            <a:off x="2546081" y="3378713"/>
            <a:ext cx="1882452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FileOutputStream</a:t>
            </a: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1430E02-F3E4-7C49-8DE6-6E9043E56FA3}"/>
              </a:ext>
            </a:extLst>
          </p:cNvPr>
          <p:cNvSpPr/>
          <p:nvPr/>
        </p:nvSpPr>
        <p:spPr bwMode="auto">
          <a:xfrm>
            <a:off x="5057611" y="3378713"/>
            <a:ext cx="1386496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FileReader</a:t>
            </a: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D372D84-F7A1-C74F-A698-72329F9BDFC6}"/>
              </a:ext>
            </a:extLst>
          </p:cNvPr>
          <p:cNvSpPr/>
          <p:nvPr/>
        </p:nvSpPr>
        <p:spPr bwMode="auto">
          <a:xfrm>
            <a:off x="7444119" y="3363838"/>
            <a:ext cx="1386597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FileWriter</a:t>
            </a: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5FCAEC21-EC37-644E-991F-BFEFB001E29C}"/>
              </a:ext>
            </a:extLst>
          </p:cNvPr>
          <p:cNvCxnSpPr>
            <a:stCxn id="17" idx="0"/>
            <a:endCxn id="12" idx="2"/>
          </p:cNvCxnSpPr>
          <p:nvPr/>
        </p:nvCxnSpPr>
        <p:spPr bwMode="auto">
          <a:xfrm flipV="1">
            <a:off x="1048730" y="2571750"/>
            <a:ext cx="453235" cy="8329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312AB142-6122-5F42-88BA-360A41F2CEB6}"/>
              </a:ext>
            </a:extLst>
          </p:cNvPr>
          <p:cNvCxnSpPr>
            <a:stCxn id="18" idx="0"/>
          </p:cNvCxnSpPr>
          <p:nvPr/>
        </p:nvCxnSpPr>
        <p:spPr bwMode="auto">
          <a:xfrm flipH="1" flipV="1">
            <a:off x="3403515" y="2586559"/>
            <a:ext cx="83792" cy="7921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30C4DB8-8AAD-BF4E-9B21-1A8CE5593ED7}"/>
              </a:ext>
            </a:extLst>
          </p:cNvPr>
          <p:cNvSpPr/>
          <p:nvPr/>
        </p:nvSpPr>
        <p:spPr bwMode="auto">
          <a:xfrm>
            <a:off x="529857" y="4189025"/>
            <a:ext cx="2245472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StringBufferInputStream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A779B16-CF5E-4347-85A8-7BF918705AA1}"/>
              </a:ext>
            </a:extLst>
          </p:cNvPr>
          <p:cNvSpPr/>
          <p:nvPr/>
        </p:nvSpPr>
        <p:spPr bwMode="auto">
          <a:xfrm>
            <a:off x="3050137" y="4184367"/>
            <a:ext cx="2160240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1600" dirty="0" err="1"/>
              <a:t>ByteArrayOutputStream</a:t>
            </a:r>
            <a:endParaRPr lang="zh-CN" altLang="en-US" sz="1600" dirty="0"/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7E5AF449-FC3A-1D4E-A126-530B79487D0C}"/>
              </a:ext>
            </a:extLst>
          </p:cNvPr>
          <p:cNvCxnSpPr>
            <a:stCxn id="27" idx="0"/>
            <a:endCxn id="12" idx="2"/>
          </p:cNvCxnSpPr>
          <p:nvPr/>
        </p:nvCxnSpPr>
        <p:spPr bwMode="auto">
          <a:xfrm flipH="1" flipV="1">
            <a:off x="1501965" y="2571750"/>
            <a:ext cx="150628" cy="1617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3F513B5F-CE2C-8C47-8FFB-4950D92A2C07}"/>
              </a:ext>
            </a:extLst>
          </p:cNvPr>
          <p:cNvCxnSpPr>
            <a:stCxn id="30" idx="0"/>
          </p:cNvCxnSpPr>
          <p:nvPr/>
        </p:nvCxnSpPr>
        <p:spPr bwMode="auto">
          <a:xfrm flipH="1" flipV="1">
            <a:off x="3410177" y="2601367"/>
            <a:ext cx="720080" cy="1583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C7064BF5-0311-1943-A032-BCBD2220FEA2}"/>
              </a:ext>
            </a:extLst>
          </p:cNvPr>
          <p:cNvCxnSpPr>
            <a:stCxn id="19" idx="0"/>
            <a:endCxn id="15" idx="2"/>
          </p:cNvCxnSpPr>
          <p:nvPr/>
        </p:nvCxnSpPr>
        <p:spPr bwMode="auto">
          <a:xfrm flipV="1">
            <a:off x="5750859" y="2571750"/>
            <a:ext cx="213229" cy="8069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B9B277AB-0F81-2242-93C4-086B3376E1E1}"/>
              </a:ext>
            </a:extLst>
          </p:cNvPr>
          <p:cNvCxnSpPr>
            <a:stCxn id="20" idx="0"/>
            <a:endCxn id="16" idx="2"/>
          </p:cNvCxnSpPr>
          <p:nvPr/>
        </p:nvCxnSpPr>
        <p:spPr bwMode="auto">
          <a:xfrm flipH="1" flipV="1">
            <a:off x="7905326" y="2601366"/>
            <a:ext cx="232092" cy="7624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0612109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323528" y="612659"/>
            <a:ext cx="3240360" cy="50405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b="0" kern="0" dirty="0">
                <a:solidFill>
                  <a:srgbClr val="2D499E"/>
                </a:solidFill>
                <a:latin typeface="+mj-ea"/>
              </a:rPr>
              <a:t>Java </a:t>
            </a:r>
            <a:r>
              <a:rPr lang="zh-CN" altLang="en-US" sz="2000" b="0" kern="0" dirty="0">
                <a:solidFill>
                  <a:srgbClr val="2D499E"/>
                </a:solidFill>
                <a:latin typeface="+mj-ea"/>
              </a:rPr>
              <a:t>输入输出流类</a:t>
            </a:r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zh-CN" altLang="en-US" sz="2000" b="0" kern="0" dirty="0">
              <a:solidFill>
                <a:srgbClr val="2D499E"/>
              </a:solidFill>
              <a:latin typeface="+mj-ea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887D182-17A3-964A-9348-98976825B0C8}"/>
              </a:ext>
            </a:extLst>
          </p:cNvPr>
          <p:cNvGrpSpPr/>
          <p:nvPr/>
        </p:nvGrpSpPr>
        <p:grpSpPr>
          <a:xfrm>
            <a:off x="467544" y="1347614"/>
            <a:ext cx="8064896" cy="3240360"/>
            <a:chOff x="706997" y="771550"/>
            <a:chExt cx="7488832" cy="3797142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170048C-B8D6-DB45-B7FE-F1813CBE4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0" b="23445"/>
            <a:stretch/>
          </p:blipFill>
          <p:spPr>
            <a:xfrm>
              <a:off x="706997" y="771550"/>
              <a:ext cx="7488832" cy="3797142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350D765-4CAE-DF45-8962-E9B6EB669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3728" y="1132783"/>
              <a:ext cx="720080" cy="20002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246FC78-1FBD-1A4F-A64F-76CA4821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7904" y="1151702"/>
              <a:ext cx="864096" cy="1745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87899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79512" y="555526"/>
            <a:ext cx="7992888" cy="50405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000" b="0" kern="0" dirty="0">
                <a:solidFill>
                  <a:srgbClr val="2D499E"/>
                </a:solidFill>
                <a:latin typeface="+mj-ea"/>
              </a:rPr>
              <a:t> 从输入流读取数据：面向字符（</a:t>
            </a:r>
            <a:r>
              <a:rPr lang="en-US" altLang="zh-CN" sz="2000" b="0" kern="0" dirty="0">
                <a:solidFill>
                  <a:srgbClr val="2D499E"/>
                </a:solidFill>
                <a:latin typeface="+mj-ea"/>
              </a:rPr>
              <a:t>token</a:t>
            </a:r>
            <a:r>
              <a:rPr lang="zh-CN" altLang="en-US" sz="2000" b="0" kern="0" dirty="0">
                <a:solidFill>
                  <a:srgbClr val="2D499E"/>
                </a:solidFill>
                <a:latin typeface="+mj-ea"/>
              </a:rPr>
              <a:t>）的读入器 </a:t>
            </a:r>
            <a:r>
              <a:rPr lang="en-US" altLang="zh-CN" sz="2000" b="0" kern="0" dirty="0">
                <a:solidFill>
                  <a:srgbClr val="2D499E"/>
                </a:solidFill>
                <a:latin typeface="+mj-ea"/>
              </a:rPr>
              <a:t>Scanner</a:t>
            </a:r>
            <a:r>
              <a:rPr lang="zh-CN" altLang="en-US" sz="2000" b="0" kern="0" dirty="0">
                <a:solidFill>
                  <a:srgbClr val="2D499E"/>
                </a:solidFill>
                <a:latin typeface="+mj-ea"/>
              </a:rPr>
              <a:t>类</a:t>
            </a:r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endParaRPr lang="zh-CN" altLang="en-US" sz="2000" b="0" kern="0" dirty="0">
              <a:solidFill>
                <a:srgbClr val="2D499E"/>
              </a:solidFill>
              <a:latin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B325C7-63B1-2D4D-A89E-6FD1732B9E7B}"/>
              </a:ext>
            </a:extLst>
          </p:cNvPr>
          <p:cNvSpPr txBox="1"/>
          <p:nvPr/>
        </p:nvSpPr>
        <p:spPr>
          <a:xfrm>
            <a:off x="395536" y="1131590"/>
            <a:ext cx="8345554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000" kern="0" dirty="0">
                <a:latin typeface="+mn-ea"/>
                <a:ea typeface="+mn-ea"/>
              </a:rPr>
              <a:t>包：</a:t>
            </a:r>
            <a:r>
              <a:rPr lang="en-US" altLang="zh-CN" sz="2000" kern="0" dirty="0" err="1">
                <a:latin typeface="+mn-ea"/>
                <a:ea typeface="+mn-ea"/>
              </a:rPr>
              <a:t>java.util</a:t>
            </a:r>
            <a:r>
              <a:rPr lang="en-US" altLang="zh-CN" sz="2000" kern="0" dirty="0">
                <a:latin typeface="+mn-ea"/>
                <a:ea typeface="+mn-ea"/>
              </a:rPr>
              <a:t>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kern="0" dirty="0">
                <a:latin typeface="+mn-ea"/>
                <a:ea typeface="+mn-ea"/>
              </a:rPr>
              <a:t>功能：将输入源看作字符流，以</a:t>
            </a:r>
            <a:r>
              <a:rPr lang="en-US" altLang="zh-CN" sz="2000" kern="0" dirty="0">
                <a:latin typeface="+mn-ea"/>
                <a:ea typeface="+mn-ea"/>
              </a:rPr>
              <a:t>token(</a:t>
            </a:r>
            <a:r>
              <a:rPr lang="zh-CN" altLang="en-US" sz="2000" kern="0" dirty="0">
                <a:latin typeface="+mn-ea"/>
                <a:ea typeface="+mn-ea"/>
              </a:rPr>
              <a:t>符号</a:t>
            </a:r>
            <a:r>
              <a:rPr lang="en-US" altLang="zh-CN" sz="2000" kern="0" dirty="0">
                <a:latin typeface="+mn-ea"/>
                <a:ea typeface="+mn-ea"/>
              </a:rPr>
              <a:t>)</a:t>
            </a:r>
            <a:r>
              <a:rPr lang="zh-CN" altLang="en-US" sz="2000" kern="0" dirty="0">
                <a:latin typeface="+mn-ea"/>
                <a:ea typeface="+mn-ea"/>
              </a:rPr>
              <a:t>为单位读取顺序读取；</a:t>
            </a:r>
            <a:endParaRPr lang="en-US" altLang="zh-CN" sz="2000" kern="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kern="0" dirty="0">
                <a:latin typeface="+mn-ea"/>
                <a:ea typeface="+mn-ea"/>
              </a:rPr>
              <a:t>方法：</a:t>
            </a:r>
            <a:endParaRPr lang="en-US" altLang="zh-CN" sz="2000" kern="0" dirty="0">
              <a:latin typeface="+mn-ea"/>
              <a:ea typeface="+mn-ea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altLang="zh-CN" sz="1600" dirty="0">
                <a:latin typeface="+mn-ea"/>
                <a:ea typeface="+mn-ea"/>
              </a:rPr>
              <a:t>public </a:t>
            </a:r>
            <a:r>
              <a:rPr lang="en-US" altLang="zh-CN" sz="1600" dirty="0" err="1">
                <a:latin typeface="+mn-ea"/>
                <a:ea typeface="+mn-ea"/>
              </a:rPr>
              <a:t>boolean</a:t>
            </a: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err="1">
                <a:latin typeface="+mn-ea"/>
                <a:ea typeface="+mn-ea"/>
              </a:rPr>
              <a:t>hasNext</a:t>
            </a:r>
            <a:r>
              <a:rPr lang="en-US" altLang="zh-CN" sz="1600" dirty="0">
                <a:latin typeface="+mn-ea"/>
                <a:ea typeface="+mn-ea"/>
              </a:rPr>
              <a:t>(); //</a:t>
            </a:r>
            <a:r>
              <a:rPr lang="zh-CN" altLang="en-US" sz="1600" dirty="0">
                <a:latin typeface="+mn-ea"/>
                <a:ea typeface="+mn-ea"/>
              </a:rPr>
              <a:t>判断是否还有下一个符号（字符串）</a:t>
            </a:r>
            <a:endParaRPr lang="en-US" altLang="zh-CN" sz="1600" dirty="0">
              <a:latin typeface="+mn-ea"/>
              <a:ea typeface="+mn-ea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altLang="zh-CN" sz="1600" dirty="0">
                <a:latin typeface="+mn-ea"/>
                <a:ea typeface="+mn-ea"/>
              </a:rPr>
              <a:t>public String next() ;</a:t>
            </a:r>
            <a:r>
              <a:rPr lang="zh-CN" altLang="en-US" sz="1600" dirty="0">
                <a:latin typeface="+mn-ea"/>
                <a:ea typeface="+mn-ea"/>
              </a:rPr>
              <a:t> </a:t>
            </a:r>
            <a:r>
              <a:rPr lang="en-US" altLang="zh-CN" sz="1600" dirty="0">
                <a:latin typeface="+mn-ea"/>
                <a:ea typeface="+mn-ea"/>
              </a:rPr>
              <a:t>//</a:t>
            </a:r>
            <a:r>
              <a:rPr lang="zh-CN" altLang="en-US" sz="1600" dirty="0">
                <a:latin typeface="+mn-ea"/>
                <a:ea typeface="+mn-ea"/>
              </a:rPr>
              <a:t>读取下一个符号（字符串）</a:t>
            </a:r>
            <a:endParaRPr lang="en-US" altLang="zh-CN" sz="1600" dirty="0">
              <a:latin typeface="+mn-ea"/>
              <a:ea typeface="+mn-ea"/>
            </a:endParaRPr>
          </a:p>
          <a:p>
            <a:pPr marL="800100" lvl="1" indent="-342900">
              <a:buFont typeface="Wingdings" pitchFamily="2" charset="2"/>
              <a:buChar char="Ø"/>
            </a:pPr>
            <a:endParaRPr lang="en-US" altLang="zh-CN" sz="1600" dirty="0">
              <a:latin typeface="+mn-ea"/>
              <a:ea typeface="+mn-ea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altLang="zh-CN" sz="1600" dirty="0">
                <a:latin typeface="+mn-ea"/>
                <a:ea typeface="+mn-ea"/>
              </a:rPr>
              <a:t>public </a:t>
            </a:r>
            <a:r>
              <a:rPr lang="en-US" altLang="zh-CN" sz="1600" dirty="0" err="1">
                <a:latin typeface="+mn-ea"/>
                <a:ea typeface="+mn-ea"/>
              </a:rPr>
              <a:t>boolean</a:t>
            </a: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err="1">
                <a:latin typeface="+mn-ea"/>
                <a:ea typeface="+mn-ea"/>
              </a:rPr>
              <a:t>hasNextLine</a:t>
            </a:r>
            <a:r>
              <a:rPr lang="en-US" altLang="zh-CN" sz="1600" dirty="0">
                <a:latin typeface="+mn-ea"/>
                <a:ea typeface="+mn-ea"/>
              </a:rPr>
              <a:t>(); //</a:t>
            </a:r>
            <a:r>
              <a:rPr lang="zh-CN" altLang="en-US" sz="1600" dirty="0">
                <a:latin typeface="+mn-ea"/>
                <a:ea typeface="+mn-ea"/>
              </a:rPr>
              <a:t>判断是否还有下一行</a:t>
            </a:r>
            <a:endParaRPr lang="en-US" altLang="zh-CN" sz="1600" dirty="0">
              <a:latin typeface="+mn-ea"/>
              <a:ea typeface="+mn-ea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altLang="zh-CN" sz="1600" dirty="0">
                <a:latin typeface="+mn-ea"/>
                <a:ea typeface="+mn-ea"/>
              </a:rPr>
              <a:t>public String </a:t>
            </a:r>
            <a:r>
              <a:rPr lang="en-US" altLang="zh-CN" sz="1600" dirty="0" err="1">
                <a:latin typeface="+mn-ea"/>
                <a:ea typeface="+mn-ea"/>
              </a:rPr>
              <a:t>nextLine</a:t>
            </a:r>
            <a:r>
              <a:rPr lang="en-US" altLang="zh-CN" sz="1600" dirty="0">
                <a:latin typeface="+mn-ea"/>
                <a:ea typeface="+mn-ea"/>
              </a:rPr>
              <a:t>() ;</a:t>
            </a:r>
            <a:r>
              <a:rPr lang="zh-CN" altLang="en-US" sz="1600" dirty="0">
                <a:latin typeface="+mn-ea"/>
                <a:ea typeface="+mn-ea"/>
              </a:rPr>
              <a:t> </a:t>
            </a:r>
            <a:r>
              <a:rPr lang="en-US" altLang="zh-CN" sz="1600" dirty="0">
                <a:latin typeface="+mn-ea"/>
                <a:ea typeface="+mn-ea"/>
              </a:rPr>
              <a:t>//</a:t>
            </a:r>
            <a:r>
              <a:rPr lang="zh-CN" altLang="en-US" sz="1600" dirty="0">
                <a:latin typeface="+mn-ea"/>
                <a:ea typeface="+mn-ea"/>
              </a:rPr>
              <a:t>读取下行</a:t>
            </a:r>
            <a:endParaRPr lang="en-US" altLang="zh-CN" sz="1600" dirty="0">
              <a:latin typeface="+mn-ea"/>
              <a:ea typeface="+mn-ea"/>
            </a:endParaRPr>
          </a:p>
          <a:p>
            <a:pPr marL="800100" lvl="1" indent="-342900">
              <a:buFont typeface="Wingdings" pitchFamily="2" charset="2"/>
              <a:buChar char="Ø"/>
            </a:pPr>
            <a:endParaRPr lang="en-US" altLang="zh-CN" sz="1600" dirty="0">
              <a:latin typeface="+mn-ea"/>
              <a:ea typeface="+mn-ea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altLang="zh-CN" sz="1600" dirty="0">
                <a:latin typeface="+mn-ea"/>
                <a:ea typeface="+mn-ea"/>
              </a:rPr>
              <a:t>public </a:t>
            </a:r>
            <a:r>
              <a:rPr lang="en-US" altLang="zh-CN" sz="1600" dirty="0" err="1">
                <a:latin typeface="+mn-ea"/>
                <a:ea typeface="+mn-ea"/>
              </a:rPr>
              <a:t>boolean</a:t>
            </a: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err="1">
                <a:latin typeface="+mn-ea"/>
                <a:ea typeface="+mn-ea"/>
              </a:rPr>
              <a:t>hasNextInt</a:t>
            </a:r>
            <a:r>
              <a:rPr lang="en-US" altLang="zh-CN" sz="1600" dirty="0">
                <a:latin typeface="+mn-ea"/>
                <a:ea typeface="+mn-ea"/>
              </a:rPr>
              <a:t>(); //</a:t>
            </a:r>
            <a:r>
              <a:rPr lang="zh-CN" altLang="en-US" sz="1600" dirty="0">
                <a:latin typeface="+mn-ea"/>
                <a:ea typeface="+mn-ea"/>
              </a:rPr>
              <a:t>判断是否还有整型</a:t>
            </a:r>
            <a:endParaRPr lang="en-US" altLang="zh-CN" sz="1600" dirty="0">
              <a:latin typeface="+mn-ea"/>
              <a:ea typeface="+mn-ea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altLang="zh-CN" sz="1600" dirty="0">
                <a:latin typeface="+mn-ea"/>
                <a:ea typeface="+mn-ea"/>
              </a:rPr>
              <a:t>public int </a:t>
            </a:r>
            <a:r>
              <a:rPr lang="en-US" altLang="zh-CN" sz="1600" dirty="0" err="1">
                <a:latin typeface="+mn-ea"/>
                <a:ea typeface="+mn-ea"/>
              </a:rPr>
              <a:t>nextInt</a:t>
            </a:r>
            <a:r>
              <a:rPr lang="en-US" altLang="zh-CN" sz="1600" dirty="0">
                <a:latin typeface="+mn-ea"/>
                <a:ea typeface="+mn-ea"/>
              </a:rPr>
              <a:t>() ;</a:t>
            </a:r>
            <a:r>
              <a:rPr lang="zh-CN" altLang="en-US" sz="1600" dirty="0">
                <a:latin typeface="+mn-ea"/>
                <a:ea typeface="+mn-ea"/>
              </a:rPr>
              <a:t> </a:t>
            </a:r>
            <a:r>
              <a:rPr lang="en-US" altLang="zh-CN" sz="1600" dirty="0">
                <a:latin typeface="+mn-ea"/>
                <a:ea typeface="+mn-ea"/>
              </a:rPr>
              <a:t>//</a:t>
            </a:r>
            <a:r>
              <a:rPr lang="zh-CN" altLang="en-US" sz="1600" dirty="0">
                <a:latin typeface="+mn-ea"/>
                <a:ea typeface="+mn-ea"/>
              </a:rPr>
              <a:t>读取下一个整数</a:t>
            </a:r>
            <a:endParaRPr lang="en-US" altLang="zh-CN" sz="1600" dirty="0">
              <a:latin typeface="+mn-ea"/>
              <a:ea typeface="+mn-ea"/>
            </a:endParaRPr>
          </a:p>
          <a:p>
            <a:pPr marL="800100" lvl="1" indent="-342900">
              <a:buFont typeface="Wingdings" pitchFamily="2" charset="2"/>
              <a:buChar char="Ø"/>
            </a:pPr>
            <a:endParaRPr lang="en-US" altLang="zh-CN" sz="1600" dirty="0">
              <a:latin typeface="+mn-ea"/>
              <a:ea typeface="+mn-ea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altLang="zh-CN" sz="1600" dirty="0">
                <a:latin typeface="+mn-ea"/>
                <a:ea typeface="+mn-ea"/>
              </a:rPr>
              <a:t>…..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altLang="zh-CN" sz="16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2000" kern="0" dirty="0">
              <a:solidFill>
                <a:srgbClr val="2D499E"/>
              </a:solidFill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270079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51520" y="551049"/>
            <a:ext cx="7992888" cy="50405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000" b="0" kern="0" dirty="0">
                <a:solidFill>
                  <a:srgbClr val="2D499E"/>
                </a:solidFill>
                <a:latin typeface="+mj-ea"/>
              </a:rPr>
              <a:t>从标准输入读取：</a:t>
            </a:r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zh-CN" altLang="en-US" sz="2000" b="0" kern="0" dirty="0">
              <a:solidFill>
                <a:srgbClr val="2D499E"/>
              </a:solidFill>
              <a:latin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23F81B-8F6D-3449-BFD6-999FEE2B40E9}"/>
              </a:ext>
            </a:extLst>
          </p:cNvPr>
          <p:cNvSpPr txBox="1"/>
          <p:nvPr/>
        </p:nvSpPr>
        <p:spPr>
          <a:xfrm>
            <a:off x="251521" y="1275606"/>
            <a:ext cx="46085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/>
              <a:t>创建一个</a:t>
            </a:r>
            <a:r>
              <a:rPr kumimoji="1" lang="en-US" altLang="zh-CN" sz="2000" dirty="0"/>
              <a:t>Scanner</a:t>
            </a:r>
            <a:r>
              <a:rPr kumimoji="1" lang="zh-CN" altLang="en-US" sz="2000" dirty="0"/>
              <a:t> </a:t>
            </a:r>
            <a:r>
              <a:rPr lang="zh-CN" altLang="en-US" sz="2000" dirty="0"/>
              <a:t>对象</a:t>
            </a:r>
            <a:r>
              <a:rPr lang="en-US" altLang="zh-CN" sz="2000" dirty="0"/>
              <a:t>in</a:t>
            </a:r>
            <a:r>
              <a:rPr lang="zh-CN" altLang="en-US" sz="2000" dirty="0"/>
              <a:t>，标准输入</a:t>
            </a:r>
            <a:r>
              <a:rPr lang="en-US" altLang="zh-CN" sz="2000" dirty="0" err="1"/>
              <a:t>System.in</a:t>
            </a:r>
            <a:r>
              <a:rPr lang="zh-CN" altLang="en-US" sz="2000" dirty="0"/>
              <a:t> 为构造函数参数。</a:t>
            </a:r>
            <a:endParaRPr lang="en-US" altLang="zh-CN" sz="2000" dirty="0"/>
          </a:p>
          <a:p>
            <a:pPr marL="342900" indent="-342900">
              <a:buFont typeface="Wingdings" pitchFamily="2" charset="2"/>
              <a:buChar char="Ø"/>
            </a:pPr>
            <a:endParaRPr lang="en-US" altLang="zh-CN" sz="2000" dirty="0"/>
          </a:p>
          <a:p>
            <a:r>
              <a:rPr lang="zh-CN" altLang="en-US" sz="2000" dirty="0"/>
              <a:t>      </a:t>
            </a:r>
            <a:r>
              <a:rPr lang="en-US" altLang="zh-CN" sz="1800" dirty="0">
                <a:latin typeface="Helvetica" pitchFamily="2" charset="0"/>
              </a:rPr>
              <a:t>Scanner in = </a:t>
            </a:r>
            <a:r>
              <a:rPr lang="en-US" altLang="zh-CN" sz="1800" b="1" dirty="0">
                <a:latin typeface="Helvetica" pitchFamily="2" charset="0"/>
              </a:rPr>
              <a:t>new</a:t>
            </a:r>
            <a:r>
              <a:rPr lang="en-US" altLang="zh-CN" sz="1800" dirty="0">
                <a:latin typeface="Helvetica" pitchFamily="2" charset="0"/>
              </a:rPr>
              <a:t> Scanner(</a:t>
            </a:r>
            <a:r>
              <a:rPr lang="en-US" altLang="zh-CN" sz="1800" dirty="0" err="1">
                <a:latin typeface="Helvetica" pitchFamily="2" charset="0"/>
              </a:rPr>
              <a:t>System.</a:t>
            </a:r>
            <a:r>
              <a:rPr lang="en-US" altLang="zh-CN" sz="1800" b="1" i="1" dirty="0" err="1">
                <a:latin typeface="Helvetica" pitchFamily="2" charset="0"/>
              </a:rPr>
              <a:t>in</a:t>
            </a:r>
            <a:r>
              <a:rPr lang="en-US" altLang="zh-CN" sz="1800" dirty="0">
                <a:latin typeface="Helvetica" pitchFamily="2" charset="0"/>
              </a:rPr>
              <a:t>);</a:t>
            </a:r>
          </a:p>
          <a:p>
            <a:endParaRPr kumimoji="1" lang="en-US" altLang="zh-CN" sz="2000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/>
              <a:t>对象</a:t>
            </a:r>
            <a:r>
              <a:rPr lang="en-US" altLang="zh-CN" sz="2000" dirty="0"/>
              <a:t>in</a:t>
            </a:r>
            <a:r>
              <a:rPr lang="zh-CN" altLang="en-US" sz="2000" dirty="0"/>
              <a:t> 以标准输入为输入源，以</a:t>
            </a:r>
            <a:r>
              <a:rPr lang="en-US" altLang="zh-CN" sz="2000" dirty="0"/>
              <a:t>token</a:t>
            </a:r>
            <a:r>
              <a:rPr lang="zh-CN" altLang="en-US" sz="2000" dirty="0"/>
              <a:t>为单位读入数据；</a:t>
            </a:r>
            <a:endParaRPr lang="en-US" altLang="zh-CN" sz="2000" dirty="0"/>
          </a:p>
          <a:p>
            <a:endParaRPr lang="en-US" altLang="zh-CN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113450-ABBE-4A44-AB1F-43A12D9E7B4F}"/>
              </a:ext>
            </a:extLst>
          </p:cNvPr>
          <p:cNvSpPr txBox="1"/>
          <p:nvPr/>
        </p:nvSpPr>
        <p:spPr>
          <a:xfrm>
            <a:off x="683568" y="3830151"/>
            <a:ext cx="2440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 dirty="0"/>
              <a:t>x</a:t>
            </a:r>
            <a:r>
              <a:rPr kumimoji="1" lang="en-US" altLang="zh-CN" u="sng" dirty="0"/>
              <a:t>xx</a:t>
            </a:r>
            <a:r>
              <a:rPr kumimoji="1" lang="en-US" altLang="zh-CN" dirty="0"/>
              <a:t>  </a:t>
            </a:r>
            <a:r>
              <a:rPr kumimoji="1" lang="en-US" altLang="zh-CN" u="sng" dirty="0" err="1"/>
              <a:t>yyy</a:t>
            </a:r>
            <a:r>
              <a:rPr kumimoji="1" lang="en-US" altLang="zh-CN" dirty="0"/>
              <a:t>  </a:t>
            </a:r>
            <a:r>
              <a:rPr kumimoji="1" lang="en-US" altLang="zh-CN" u="sng" dirty="0" err="1"/>
              <a:t>zzz</a:t>
            </a:r>
            <a:r>
              <a:rPr kumimoji="1" lang="en-US" altLang="zh-CN" dirty="0"/>
              <a:t>  </a:t>
            </a:r>
            <a:r>
              <a:rPr kumimoji="1" lang="en-US" altLang="zh-CN" u="sng" dirty="0"/>
              <a:t>123</a:t>
            </a:r>
            <a:endParaRPr kumimoji="1" lang="zh-CN" altLang="en-US" u="sng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C86628-146E-6240-8A68-EF5FA6F744DA}"/>
              </a:ext>
            </a:extLst>
          </p:cNvPr>
          <p:cNvSpPr txBox="1"/>
          <p:nvPr/>
        </p:nvSpPr>
        <p:spPr>
          <a:xfrm>
            <a:off x="2771800" y="4469634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token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73728556-58D4-F94E-B810-1860E1E9CEEC}"/>
              </a:ext>
            </a:extLst>
          </p:cNvPr>
          <p:cNvCxnSpPr/>
          <p:nvPr/>
        </p:nvCxnSpPr>
        <p:spPr bwMode="auto">
          <a:xfrm flipH="1" flipV="1">
            <a:off x="971600" y="4291816"/>
            <a:ext cx="1800200" cy="4086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C2E451CD-03F8-5C46-BA69-57BC572E9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821782"/>
            <a:ext cx="4316600" cy="40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41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51520" y="551049"/>
            <a:ext cx="7992888" cy="50405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000" b="0" kern="0" dirty="0">
                <a:solidFill>
                  <a:srgbClr val="2D499E"/>
                </a:solidFill>
                <a:latin typeface="+mj-ea"/>
              </a:rPr>
              <a:t>从文件输入：文件阅读器类 </a:t>
            </a:r>
            <a:r>
              <a:rPr lang="en-US" altLang="zh-CN" sz="2000" b="0" kern="0" dirty="0" err="1">
                <a:solidFill>
                  <a:srgbClr val="2D499E"/>
                </a:solidFill>
                <a:latin typeface="+mj-ea"/>
              </a:rPr>
              <a:t>FileReader</a:t>
            </a:r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zh-CN" altLang="en-US" sz="2000" b="0" kern="0" dirty="0">
              <a:solidFill>
                <a:srgbClr val="2D499E"/>
              </a:solidFill>
              <a:latin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23F81B-8F6D-3449-BFD6-999FEE2B40E9}"/>
              </a:ext>
            </a:extLst>
          </p:cNvPr>
          <p:cNvSpPr txBox="1"/>
          <p:nvPr/>
        </p:nvSpPr>
        <p:spPr>
          <a:xfrm>
            <a:off x="251520" y="1275606"/>
            <a:ext cx="691276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/>
              <a:t>类</a:t>
            </a:r>
            <a:r>
              <a:rPr lang="en-US" altLang="zh-CN" sz="2000" dirty="0" err="1"/>
              <a:t>FileReader</a:t>
            </a:r>
            <a:r>
              <a:rPr lang="en-US" altLang="zh-CN" sz="2000" dirty="0"/>
              <a:t>, </a:t>
            </a:r>
            <a:r>
              <a:rPr lang="zh-CN" altLang="en-US" sz="2000" dirty="0"/>
              <a:t>读取文本文件的输入流类。包： </a:t>
            </a:r>
            <a:r>
              <a:rPr lang="en-US" altLang="zh-CN" sz="2000" dirty="0" err="1"/>
              <a:t>java.io</a:t>
            </a:r>
            <a:r>
              <a:rPr lang="en-US" altLang="zh-CN" sz="2000" dirty="0"/>
              <a:t>;</a:t>
            </a:r>
          </a:p>
          <a:p>
            <a:endParaRPr lang="en-US" altLang="zh-CN" sz="2000" dirty="0"/>
          </a:p>
          <a:p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     </a:t>
            </a:r>
            <a:r>
              <a:rPr lang="en-US" altLang="zh-CN" sz="2000" dirty="0" err="1">
                <a:latin typeface="Helvetica" pitchFamily="2" charset="0"/>
              </a:rPr>
              <a:t>FileReader</a:t>
            </a:r>
            <a:r>
              <a:rPr lang="en-US" altLang="zh-CN" sz="2000" dirty="0">
                <a:latin typeface="Helvetica" pitchFamily="2" charset="0"/>
              </a:rPr>
              <a:t> fin </a:t>
            </a:r>
            <a:r>
              <a:rPr lang="en-US" altLang="zh-CN" sz="1800" dirty="0">
                <a:latin typeface="Helvetica" pitchFamily="2" charset="0"/>
              </a:rPr>
              <a:t>= </a:t>
            </a:r>
            <a:r>
              <a:rPr lang="en-US" altLang="zh-CN" sz="1800" b="1" dirty="0">
                <a:latin typeface="Helvetica" pitchFamily="2" charset="0"/>
              </a:rPr>
              <a:t>new</a:t>
            </a:r>
            <a:r>
              <a:rPr lang="en-US" altLang="zh-CN" sz="1800" dirty="0">
                <a:latin typeface="Helvetica" pitchFamily="2" charset="0"/>
              </a:rPr>
              <a:t> </a:t>
            </a:r>
            <a:r>
              <a:rPr lang="en-US" altLang="zh-CN" sz="1800" dirty="0" err="1">
                <a:latin typeface="Helvetica" pitchFamily="2" charset="0"/>
              </a:rPr>
              <a:t>FileReader</a:t>
            </a:r>
            <a:r>
              <a:rPr lang="en-US" altLang="zh-CN" sz="1800" dirty="0">
                <a:latin typeface="Helvetica" pitchFamily="2" charset="0"/>
              </a:rPr>
              <a:t>(filename);</a:t>
            </a:r>
          </a:p>
          <a:p>
            <a:endParaRPr kumimoji="1" lang="en-US" altLang="zh-CN" sz="20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latin typeface="Helvetica" pitchFamily="2" charset="0"/>
              </a:rPr>
              <a:t>filename </a:t>
            </a:r>
            <a:r>
              <a:rPr lang="zh-CN" altLang="en-US" sz="2000" dirty="0">
                <a:latin typeface="Helvetica" pitchFamily="2" charset="0"/>
              </a:rPr>
              <a:t>为一个字符串，代表文件的相对</a:t>
            </a:r>
            <a:r>
              <a:rPr lang="en-US" altLang="zh-CN" sz="2000" dirty="0">
                <a:latin typeface="Helvetica" pitchFamily="2" charset="0"/>
              </a:rPr>
              <a:t>(</a:t>
            </a:r>
            <a:r>
              <a:rPr lang="zh-CN" altLang="en-US" sz="2000" dirty="0">
                <a:latin typeface="Helvetica" pitchFamily="2" charset="0"/>
              </a:rPr>
              <a:t>绝对</a:t>
            </a:r>
            <a:r>
              <a:rPr lang="en-US" altLang="zh-CN" sz="2000" dirty="0">
                <a:latin typeface="Helvetica" pitchFamily="2" charset="0"/>
              </a:rPr>
              <a:t>)</a:t>
            </a:r>
            <a:r>
              <a:rPr lang="zh-CN" altLang="en-US" sz="2000" dirty="0">
                <a:latin typeface="Helvetica" pitchFamily="2" charset="0"/>
              </a:rPr>
              <a:t>路径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r>
              <a:rPr lang="en-US" altLang="zh-CN" sz="2000" dirty="0"/>
              <a:t>      </a:t>
            </a:r>
            <a:r>
              <a:rPr lang="zh-CN" altLang="en-US" sz="2000" dirty="0"/>
              <a:t>如： </a:t>
            </a:r>
            <a:r>
              <a:rPr lang="en-US" altLang="zh-CN" sz="2000" dirty="0"/>
              <a:t>C:\\</a:t>
            </a:r>
            <a:r>
              <a:rPr lang="en-US" altLang="zh-CN" sz="2000" dirty="0" err="1"/>
              <a:t>my.txt</a:t>
            </a:r>
            <a:r>
              <a:rPr lang="zh-CN" altLang="en-US" sz="2000" dirty="0"/>
              <a:t>  （</a:t>
            </a:r>
            <a:r>
              <a:rPr lang="en-US" altLang="zh-CN" sz="2000" dirty="0"/>
              <a:t>windows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zh-CN" altLang="en-US" sz="2000" dirty="0"/>
              <a:t>               </a:t>
            </a:r>
            <a:r>
              <a:rPr lang="en-US" altLang="zh-CN" sz="2000" dirty="0"/>
              <a:t>/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/local/</a:t>
            </a:r>
            <a:r>
              <a:rPr lang="en-US" altLang="zh-CN" sz="2000" dirty="0" err="1"/>
              <a:t>my.txt</a:t>
            </a:r>
            <a:r>
              <a:rPr lang="en-US" altLang="zh-CN" sz="2000" dirty="0"/>
              <a:t>  (Linux)</a:t>
            </a:r>
          </a:p>
          <a:p>
            <a:endParaRPr lang="en-US" altLang="zh-CN" sz="20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 err="1">
                <a:latin typeface="Helvetica" pitchFamily="2" charset="0"/>
              </a:rPr>
              <a:t>FileReader</a:t>
            </a:r>
            <a:r>
              <a:rPr lang="zh-CN" altLang="en-US" sz="2000" dirty="0">
                <a:latin typeface="Helvetica" pitchFamily="2" charset="0"/>
              </a:rPr>
              <a:t>提供了最底层的</a:t>
            </a:r>
            <a:r>
              <a:rPr lang="en-US" altLang="zh-CN" sz="2000" dirty="0">
                <a:latin typeface="Helvetica" pitchFamily="2" charset="0"/>
              </a:rPr>
              <a:t>read() </a:t>
            </a:r>
            <a:r>
              <a:rPr lang="zh-CN" altLang="en-US" sz="2000" dirty="0">
                <a:latin typeface="Helvetica" pitchFamily="2" charset="0"/>
              </a:rPr>
              <a:t>方法读入字符或字符数组</a:t>
            </a:r>
            <a:r>
              <a:rPr lang="en-US" altLang="zh-CN" sz="2000" dirty="0">
                <a:latin typeface="Helvetica" pitchFamily="2" charset="0"/>
              </a:rPr>
              <a:t> byte</a:t>
            </a:r>
            <a:r>
              <a:rPr lang="zh-CN" altLang="en-US" sz="2000" dirty="0">
                <a:latin typeface="Helvetica" pitchFamily="2" charset="0"/>
              </a:rPr>
              <a:t>（不方便）</a:t>
            </a:r>
            <a:endParaRPr lang="en-US" altLang="zh-CN" sz="2000" dirty="0"/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52816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15516" y="519522"/>
            <a:ext cx="7992888" cy="50405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000" b="0" kern="0" dirty="0">
                <a:solidFill>
                  <a:srgbClr val="2D499E"/>
                </a:solidFill>
                <a:latin typeface="+mj-ea"/>
              </a:rPr>
              <a:t>用</a:t>
            </a:r>
            <a:r>
              <a:rPr lang="en-US" altLang="zh-CN" sz="2000" b="0" kern="0" dirty="0">
                <a:solidFill>
                  <a:srgbClr val="2D499E"/>
                </a:solidFill>
                <a:latin typeface="+mj-ea"/>
              </a:rPr>
              <a:t>Scanner</a:t>
            </a:r>
            <a:r>
              <a:rPr lang="zh-CN" altLang="en-US" sz="2000" b="0" kern="0" dirty="0">
                <a:solidFill>
                  <a:srgbClr val="2D499E"/>
                </a:solidFill>
                <a:latin typeface="+mj-ea"/>
              </a:rPr>
              <a:t>从</a:t>
            </a:r>
            <a:r>
              <a:rPr lang="en-US" altLang="zh-CN" sz="2000" b="0" kern="0" dirty="0" err="1">
                <a:solidFill>
                  <a:srgbClr val="2D499E"/>
                </a:solidFill>
                <a:latin typeface="+mj-ea"/>
              </a:rPr>
              <a:t>FileReader</a:t>
            </a:r>
            <a:r>
              <a:rPr lang="zh-CN" altLang="en-US" sz="2000" b="0" kern="0" dirty="0">
                <a:solidFill>
                  <a:srgbClr val="2D499E"/>
                </a:solidFill>
                <a:latin typeface="+mj-ea"/>
              </a:rPr>
              <a:t>流读取字符</a:t>
            </a:r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zh-CN" altLang="en-US" sz="2000" b="0" kern="0" dirty="0">
              <a:solidFill>
                <a:srgbClr val="2D499E"/>
              </a:solidFill>
              <a:latin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23F81B-8F6D-3449-BFD6-999FEE2B40E9}"/>
              </a:ext>
            </a:extLst>
          </p:cNvPr>
          <p:cNvSpPr txBox="1"/>
          <p:nvPr/>
        </p:nvSpPr>
        <p:spPr>
          <a:xfrm>
            <a:off x="251520" y="1059582"/>
            <a:ext cx="403244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/>
              <a:t>用</a:t>
            </a:r>
            <a:r>
              <a:rPr lang="en-US" altLang="zh-CN" sz="1800" dirty="0"/>
              <a:t>Scanner</a:t>
            </a:r>
            <a:r>
              <a:rPr lang="zh-CN" altLang="en-US" sz="1800" dirty="0"/>
              <a:t>类读取文本文件</a:t>
            </a:r>
            <a:endParaRPr lang="en-US" altLang="zh-CN" sz="1800" dirty="0"/>
          </a:p>
          <a:p>
            <a:r>
              <a:rPr lang="zh-CN" altLang="en-US" sz="1800" dirty="0">
                <a:latin typeface="Helvetica" pitchFamily="2" charset="0"/>
              </a:rPr>
              <a:t>     </a:t>
            </a:r>
            <a:r>
              <a:rPr lang="en-US" altLang="zh-CN" sz="1400" dirty="0">
                <a:latin typeface="Helvetica" pitchFamily="2" charset="0"/>
              </a:rPr>
              <a:t>Scanner in</a:t>
            </a:r>
          </a:p>
          <a:p>
            <a:r>
              <a:rPr lang="zh-CN" altLang="en-US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latin typeface="Helvetica" pitchFamily="2" charset="0"/>
              </a:rPr>
              <a:t>= </a:t>
            </a:r>
            <a:r>
              <a:rPr lang="en-US" altLang="zh-CN" sz="1400" b="1" dirty="0">
                <a:latin typeface="Helvetica" pitchFamily="2" charset="0"/>
              </a:rPr>
              <a:t>new</a:t>
            </a:r>
            <a:r>
              <a:rPr lang="en-US" altLang="zh-CN" sz="1400" dirty="0">
                <a:latin typeface="Helvetica" pitchFamily="2" charset="0"/>
              </a:rPr>
              <a:t> Scanner(</a:t>
            </a:r>
            <a:r>
              <a:rPr lang="en-US" altLang="zh-CN" sz="1400" b="1" dirty="0">
                <a:latin typeface="Helvetica" pitchFamily="2" charset="0"/>
              </a:rPr>
              <a:t>new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FileReader</a:t>
            </a:r>
            <a:r>
              <a:rPr lang="en-US" altLang="zh-CN" sz="1400" dirty="0">
                <a:latin typeface="Helvetica" pitchFamily="2" charset="0"/>
              </a:rPr>
              <a:t>(filename));</a:t>
            </a:r>
          </a:p>
          <a:p>
            <a:endParaRPr kumimoji="1" lang="en-US" altLang="zh-CN" sz="1800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/>
              <a:t>对象 </a:t>
            </a:r>
            <a:r>
              <a:rPr lang="en-US" altLang="zh-CN" sz="1800" dirty="0"/>
              <a:t>in</a:t>
            </a:r>
            <a:r>
              <a:rPr lang="zh-CN" altLang="en-US" sz="1800" dirty="0"/>
              <a:t> 以文件为输入源，以</a:t>
            </a:r>
            <a:r>
              <a:rPr lang="en-US" altLang="zh-CN" sz="1800" dirty="0"/>
              <a:t>token</a:t>
            </a:r>
            <a:r>
              <a:rPr lang="zh-CN" altLang="en-US" sz="1800" dirty="0"/>
              <a:t>为单位读入数据；</a:t>
            </a:r>
            <a:endParaRPr lang="en-US" altLang="zh-CN" sz="1800" dirty="0"/>
          </a:p>
          <a:p>
            <a:endParaRPr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411438-EE0F-4244-829D-F608AD3D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131590"/>
            <a:ext cx="4752528" cy="367688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D68C26F6-97D2-A441-9351-AF52C2B5E033}"/>
              </a:ext>
            </a:extLst>
          </p:cNvPr>
          <p:cNvGrpSpPr/>
          <p:nvPr/>
        </p:nvGrpSpPr>
        <p:grpSpPr>
          <a:xfrm>
            <a:off x="611560" y="3003798"/>
            <a:ext cx="3168352" cy="1938992"/>
            <a:chOff x="611560" y="3003798"/>
            <a:chExt cx="3168352" cy="1938992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AC976BA-D84B-6F49-AFDE-A30A285296C7}"/>
                </a:ext>
              </a:extLst>
            </p:cNvPr>
            <p:cNvSpPr txBox="1"/>
            <p:nvPr/>
          </p:nvSpPr>
          <p:spPr>
            <a:xfrm>
              <a:off x="611560" y="3003798"/>
              <a:ext cx="3168352" cy="19389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Helvetica" pitchFamily="2" charset="0"/>
                </a:rPr>
                <a:t>t</a:t>
              </a:r>
              <a:r>
                <a:rPr kumimoji="1" lang="en-US" altLang="zh-CN" dirty="0">
                  <a:solidFill>
                    <a:srgbClr val="C00000"/>
                  </a:solidFill>
                  <a:latin typeface="Helvetica" pitchFamily="2" charset="0"/>
                </a:rPr>
                <a:t>ry{</a:t>
              </a:r>
            </a:p>
            <a:p>
              <a:r>
                <a:rPr lang="zh-CN" altLang="en-US" dirty="0">
                  <a:solidFill>
                    <a:srgbClr val="C00000"/>
                  </a:solidFill>
                  <a:latin typeface="Helvetica" pitchFamily="2" charset="0"/>
                </a:rPr>
                <a:t>   </a:t>
              </a:r>
              <a:r>
                <a:rPr lang="en-US" altLang="zh-CN" dirty="0">
                  <a:solidFill>
                    <a:srgbClr val="C00000"/>
                  </a:solidFill>
                  <a:latin typeface="Helvetica" pitchFamily="2" charset="0"/>
                </a:rPr>
                <a:t>…..</a:t>
              </a:r>
              <a:endParaRPr kumimoji="1" lang="en-US" altLang="zh-CN" dirty="0">
                <a:solidFill>
                  <a:srgbClr val="C00000"/>
                </a:solidFill>
                <a:latin typeface="Helvetica" pitchFamily="2" charset="0"/>
              </a:endParaRPr>
            </a:p>
            <a:p>
              <a:r>
                <a:rPr kumimoji="1" lang="en-US" altLang="zh-CN" dirty="0">
                  <a:solidFill>
                    <a:srgbClr val="C00000"/>
                  </a:solidFill>
                  <a:latin typeface="Helvetica" pitchFamily="2" charset="0"/>
                </a:rPr>
                <a:t>}catch( …. ){</a:t>
              </a:r>
            </a:p>
            <a:p>
              <a:r>
                <a:rPr lang="en-US" altLang="zh-CN" dirty="0">
                  <a:solidFill>
                    <a:srgbClr val="C00000"/>
                  </a:solidFill>
                  <a:latin typeface="Helvetica" pitchFamily="2" charset="0"/>
                </a:rPr>
                <a:t>   ….</a:t>
              </a:r>
              <a:endParaRPr kumimoji="1" lang="en-US" altLang="zh-CN" dirty="0">
                <a:solidFill>
                  <a:srgbClr val="C00000"/>
                </a:solidFill>
                <a:latin typeface="Helvetica" pitchFamily="2" charset="0"/>
              </a:endParaRPr>
            </a:p>
            <a:p>
              <a:r>
                <a:rPr lang="en-US" altLang="zh-CN" dirty="0">
                  <a:solidFill>
                    <a:srgbClr val="C00000"/>
                  </a:solidFill>
                  <a:latin typeface="Helvetica" pitchFamily="2" charset="0"/>
                </a:rPr>
                <a:t>}</a:t>
              </a:r>
              <a:endParaRPr kumimoji="1" lang="zh-CN" altLang="en-US" dirty="0">
                <a:solidFill>
                  <a:srgbClr val="C00000"/>
                </a:solidFill>
                <a:latin typeface="Helvetica" pitchFamily="2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9FBD9F1-EE62-E149-AD62-27B00B08C165}"/>
                </a:ext>
              </a:extLst>
            </p:cNvPr>
            <p:cNvSpPr txBox="1"/>
            <p:nvPr/>
          </p:nvSpPr>
          <p:spPr>
            <a:xfrm>
              <a:off x="2292132" y="305743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捕获异常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3752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51520" y="551049"/>
            <a:ext cx="7992888" cy="50405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000" b="0" kern="0" dirty="0">
                <a:solidFill>
                  <a:srgbClr val="2D499E"/>
                </a:solidFill>
                <a:latin typeface="+mj-ea"/>
              </a:rPr>
              <a:t>例子：用</a:t>
            </a:r>
            <a:r>
              <a:rPr lang="en-US" altLang="zh-CN" sz="2000" b="0" kern="0" dirty="0">
                <a:solidFill>
                  <a:srgbClr val="2D499E"/>
                </a:solidFill>
                <a:latin typeface="+mj-ea"/>
              </a:rPr>
              <a:t>Scanner</a:t>
            </a:r>
            <a:r>
              <a:rPr lang="zh-CN" altLang="en-US" sz="2000" b="0" kern="0" dirty="0">
                <a:solidFill>
                  <a:srgbClr val="2D499E"/>
                </a:solidFill>
                <a:latin typeface="+mj-ea"/>
              </a:rPr>
              <a:t>从</a:t>
            </a:r>
            <a:r>
              <a:rPr lang="en-US" altLang="zh-CN" sz="2000" b="0" kern="0" dirty="0" err="1">
                <a:solidFill>
                  <a:srgbClr val="2D499E"/>
                </a:solidFill>
                <a:latin typeface="+mj-ea"/>
              </a:rPr>
              <a:t>FileReader</a:t>
            </a:r>
            <a:r>
              <a:rPr lang="zh-CN" altLang="en-US" sz="2000" b="0" kern="0" dirty="0">
                <a:solidFill>
                  <a:srgbClr val="2D499E"/>
                </a:solidFill>
                <a:latin typeface="+mj-ea"/>
              </a:rPr>
              <a:t>流读取字符</a:t>
            </a:r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zh-CN" altLang="en-US" sz="2000" b="0" kern="0" dirty="0">
              <a:solidFill>
                <a:srgbClr val="2D499E"/>
              </a:solidFill>
              <a:latin typeface="+mj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6E6A7FA-EF40-8E4D-8BD8-D5B07792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966" y="1035260"/>
            <a:ext cx="5124696" cy="3912754"/>
          </a:xfrm>
          <a:prstGeom prst="rect">
            <a:avLst/>
          </a:prstGeom>
        </p:spPr>
      </p:pic>
      <p:sp>
        <p:nvSpPr>
          <p:cNvPr id="11" name="折角形 10">
            <a:extLst>
              <a:ext uri="{FF2B5EF4-FFF2-40B4-BE49-F238E27FC236}">
                <a16:creationId xmlns:a16="http://schemas.microsoft.com/office/drawing/2014/main" id="{1481BBDA-9A7B-B148-80EC-28B3B40A6904}"/>
              </a:ext>
            </a:extLst>
          </p:cNvPr>
          <p:cNvSpPr/>
          <p:nvPr/>
        </p:nvSpPr>
        <p:spPr bwMode="auto">
          <a:xfrm>
            <a:off x="539552" y="2921572"/>
            <a:ext cx="1872208" cy="156966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How are you!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F6C36B-EB62-F743-8B6C-28CED989EA64}"/>
              </a:ext>
            </a:extLst>
          </p:cNvPr>
          <p:cNvSpPr/>
          <p:nvPr/>
        </p:nvSpPr>
        <p:spPr>
          <a:xfrm>
            <a:off x="342338" y="1064067"/>
            <a:ext cx="27735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/>
              <a:t>java </a:t>
            </a:r>
            <a:r>
              <a:rPr lang="en-US" altLang="zh-CN" dirty="0" err="1"/>
              <a:t>FileIO</a:t>
            </a:r>
            <a:r>
              <a:rPr lang="en-US" altLang="zh-CN" dirty="0"/>
              <a:t> </a:t>
            </a:r>
            <a:r>
              <a:rPr lang="en-US" altLang="zh-CN" dirty="0" err="1"/>
              <a:t>my.txt</a:t>
            </a:r>
            <a:endParaRPr lang="en-US" altLang="zh-CN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dirty="0"/>
              <a:t>How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dirty="0"/>
              <a:t>are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dirty="0"/>
              <a:t>you!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45DFBA-8A42-924F-B6B6-7E6EA5A07725}"/>
              </a:ext>
            </a:extLst>
          </p:cNvPr>
          <p:cNvSpPr txBox="1"/>
          <p:nvPr/>
        </p:nvSpPr>
        <p:spPr>
          <a:xfrm>
            <a:off x="864045" y="4576579"/>
            <a:ext cx="958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</a:t>
            </a:r>
            <a:r>
              <a:rPr kumimoji="1" lang="en-US" altLang="zh-CN" dirty="0" err="1"/>
              <a:t>y.txt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4908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51520" y="551049"/>
            <a:ext cx="7992888" cy="50405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000" b="0" kern="0" dirty="0">
                <a:solidFill>
                  <a:srgbClr val="2D499E"/>
                </a:solidFill>
                <a:latin typeface="+mj-ea"/>
              </a:rPr>
              <a:t>文件输出：文件写入器类 </a:t>
            </a:r>
            <a:r>
              <a:rPr lang="en-US" altLang="zh-CN" sz="2000" b="0" kern="0" dirty="0" err="1">
                <a:solidFill>
                  <a:srgbClr val="2D499E"/>
                </a:solidFill>
                <a:latin typeface="+mj-ea"/>
              </a:rPr>
              <a:t>FileWriter</a:t>
            </a:r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zh-CN" altLang="en-US" sz="2000" b="0" kern="0" dirty="0">
              <a:solidFill>
                <a:srgbClr val="2D499E"/>
              </a:solidFill>
              <a:latin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23F81B-8F6D-3449-BFD6-999FEE2B40E9}"/>
              </a:ext>
            </a:extLst>
          </p:cNvPr>
          <p:cNvSpPr txBox="1"/>
          <p:nvPr/>
        </p:nvSpPr>
        <p:spPr>
          <a:xfrm>
            <a:off x="251520" y="1059582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9BDA82-22CF-D24D-AEE0-E7F3CC8AF4F6}"/>
              </a:ext>
            </a:extLst>
          </p:cNvPr>
          <p:cNvSpPr txBox="1"/>
          <p:nvPr/>
        </p:nvSpPr>
        <p:spPr>
          <a:xfrm>
            <a:off x="251520" y="1275606"/>
            <a:ext cx="69127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>
                <a:latin typeface="+mn-ea"/>
                <a:ea typeface="+mn-ea"/>
              </a:rPr>
              <a:t>类</a:t>
            </a:r>
            <a:r>
              <a:rPr lang="en-US" altLang="zh-CN" sz="1800" dirty="0" err="1">
                <a:latin typeface="+mn-ea"/>
                <a:ea typeface="+mn-ea"/>
              </a:rPr>
              <a:t>FileWriter</a:t>
            </a:r>
            <a:r>
              <a:rPr lang="en-US" altLang="zh-CN" sz="1800" dirty="0">
                <a:latin typeface="+mn-ea"/>
                <a:ea typeface="+mn-ea"/>
              </a:rPr>
              <a:t>, </a:t>
            </a:r>
            <a:r>
              <a:rPr lang="zh-CN" altLang="en-US" sz="1800" dirty="0">
                <a:latin typeface="+mn-ea"/>
                <a:ea typeface="+mn-ea"/>
              </a:rPr>
              <a:t>文本文件的输出流类。包： </a:t>
            </a:r>
            <a:r>
              <a:rPr lang="en-US" altLang="zh-CN" sz="1800" dirty="0" err="1">
                <a:latin typeface="+mn-ea"/>
                <a:ea typeface="+mn-ea"/>
              </a:rPr>
              <a:t>java.io</a:t>
            </a:r>
            <a:r>
              <a:rPr lang="en-US" altLang="zh-CN" sz="1800" dirty="0">
                <a:latin typeface="+mn-ea"/>
                <a:ea typeface="+mn-ea"/>
              </a:rPr>
              <a:t>;</a:t>
            </a:r>
          </a:p>
          <a:p>
            <a:endParaRPr lang="en-US" altLang="zh-CN" sz="1800" dirty="0">
              <a:latin typeface="+mn-ea"/>
              <a:ea typeface="+mn-ea"/>
            </a:endParaRPr>
          </a:p>
          <a:p>
            <a:r>
              <a:rPr lang="zh-CN" altLang="en-US" sz="1800" dirty="0">
                <a:latin typeface="+mn-ea"/>
                <a:ea typeface="+mn-ea"/>
              </a:rPr>
              <a:t> </a:t>
            </a:r>
            <a:r>
              <a:rPr lang="en-US" altLang="zh-CN" sz="1800" dirty="0">
                <a:latin typeface="+mn-ea"/>
                <a:ea typeface="+mn-ea"/>
              </a:rPr>
              <a:t>     </a:t>
            </a:r>
            <a:r>
              <a:rPr lang="en-US" altLang="zh-CN" sz="1800" dirty="0" err="1">
                <a:latin typeface="+mn-ea"/>
                <a:ea typeface="+mn-ea"/>
              </a:rPr>
              <a:t>FileWriter</a:t>
            </a:r>
            <a:r>
              <a:rPr lang="en-US" altLang="zh-CN" sz="1800" dirty="0">
                <a:latin typeface="+mn-ea"/>
                <a:ea typeface="+mn-ea"/>
              </a:rPr>
              <a:t> </a:t>
            </a:r>
            <a:r>
              <a:rPr lang="en-US" altLang="zh-CN" sz="1800" dirty="0" err="1">
                <a:latin typeface="+mn-ea"/>
                <a:ea typeface="+mn-ea"/>
              </a:rPr>
              <a:t>fw</a:t>
            </a:r>
            <a:r>
              <a:rPr lang="en-US" altLang="zh-CN" sz="1800" dirty="0">
                <a:latin typeface="+mn-ea"/>
                <a:ea typeface="+mn-ea"/>
              </a:rPr>
              <a:t> = </a:t>
            </a:r>
            <a:r>
              <a:rPr lang="en-US" altLang="zh-CN" sz="1800" b="1" dirty="0">
                <a:latin typeface="+mn-ea"/>
                <a:ea typeface="+mn-ea"/>
              </a:rPr>
              <a:t>new</a:t>
            </a:r>
            <a:r>
              <a:rPr lang="en-US" altLang="zh-CN" sz="1800" dirty="0">
                <a:latin typeface="+mn-ea"/>
                <a:ea typeface="+mn-ea"/>
              </a:rPr>
              <a:t> </a:t>
            </a:r>
            <a:r>
              <a:rPr lang="en-US" altLang="zh-CN" sz="1800" dirty="0" err="1">
                <a:latin typeface="+mn-ea"/>
                <a:ea typeface="+mn-ea"/>
              </a:rPr>
              <a:t>FileWriter</a:t>
            </a:r>
            <a:r>
              <a:rPr lang="en-US" altLang="zh-CN" sz="1800" dirty="0">
                <a:latin typeface="+mn-ea"/>
                <a:ea typeface="+mn-ea"/>
              </a:rPr>
              <a:t>(filename);</a:t>
            </a:r>
          </a:p>
          <a:p>
            <a:endParaRPr kumimoji="1"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1800" dirty="0">
                <a:latin typeface="+mn-ea"/>
                <a:ea typeface="+mn-ea"/>
              </a:rPr>
              <a:t>filename </a:t>
            </a:r>
            <a:r>
              <a:rPr lang="zh-CN" altLang="en-US" sz="1800" dirty="0">
                <a:latin typeface="+mn-ea"/>
                <a:ea typeface="+mn-ea"/>
              </a:rPr>
              <a:t>为一个字符串，代表文件的相对</a:t>
            </a:r>
            <a:r>
              <a:rPr lang="en-US" altLang="zh-CN" sz="1800" dirty="0">
                <a:latin typeface="+mn-ea"/>
                <a:ea typeface="+mn-ea"/>
              </a:rPr>
              <a:t>(</a:t>
            </a:r>
            <a:r>
              <a:rPr lang="zh-CN" altLang="en-US" sz="1800" dirty="0">
                <a:latin typeface="+mn-ea"/>
                <a:ea typeface="+mn-ea"/>
              </a:rPr>
              <a:t>绝对</a:t>
            </a:r>
            <a:r>
              <a:rPr lang="en-US" altLang="zh-CN" sz="1800" dirty="0">
                <a:latin typeface="+mn-ea"/>
                <a:ea typeface="+mn-ea"/>
              </a:rPr>
              <a:t>)</a:t>
            </a:r>
            <a:r>
              <a:rPr lang="zh-CN" altLang="en-US" sz="1800" dirty="0">
                <a:latin typeface="+mn-ea"/>
                <a:ea typeface="+mn-ea"/>
              </a:rPr>
              <a:t>路径；</a:t>
            </a:r>
            <a:endParaRPr lang="en-US" altLang="zh-CN" sz="1800" dirty="0">
              <a:latin typeface="+mn-ea"/>
              <a:ea typeface="+mn-ea"/>
            </a:endParaRPr>
          </a:p>
          <a:p>
            <a:r>
              <a:rPr lang="en-US" altLang="zh-CN" sz="1800" dirty="0">
                <a:latin typeface="+mn-ea"/>
                <a:ea typeface="+mn-ea"/>
              </a:rPr>
              <a:t>      </a:t>
            </a:r>
            <a:r>
              <a:rPr lang="zh-CN" altLang="en-US" sz="1800" dirty="0">
                <a:latin typeface="+mn-ea"/>
                <a:ea typeface="+mn-ea"/>
              </a:rPr>
              <a:t>如： </a:t>
            </a:r>
            <a:r>
              <a:rPr lang="en-US" altLang="zh-CN" sz="1800" dirty="0">
                <a:latin typeface="+mn-ea"/>
                <a:ea typeface="+mn-ea"/>
              </a:rPr>
              <a:t>C:\\</a:t>
            </a:r>
            <a:r>
              <a:rPr lang="en-US" altLang="zh-CN" sz="1800" dirty="0" err="1">
                <a:latin typeface="+mn-ea"/>
                <a:ea typeface="+mn-ea"/>
              </a:rPr>
              <a:t>my.txt</a:t>
            </a:r>
            <a:r>
              <a:rPr lang="zh-CN" altLang="en-US" sz="1800" dirty="0">
                <a:latin typeface="+mn-ea"/>
                <a:ea typeface="+mn-ea"/>
              </a:rPr>
              <a:t>  （</a:t>
            </a:r>
            <a:r>
              <a:rPr lang="en-US" altLang="zh-CN" sz="1800" dirty="0">
                <a:latin typeface="+mn-ea"/>
                <a:ea typeface="+mn-ea"/>
              </a:rPr>
              <a:t>windows</a:t>
            </a:r>
            <a:r>
              <a:rPr lang="zh-CN" altLang="en-US" sz="1800" dirty="0">
                <a:latin typeface="+mn-ea"/>
                <a:ea typeface="+mn-ea"/>
              </a:rPr>
              <a:t>）</a:t>
            </a:r>
            <a:endParaRPr lang="en-US" altLang="zh-CN" sz="1800" dirty="0">
              <a:latin typeface="+mn-ea"/>
              <a:ea typeface="+mn-ea"/>
            </a:endParaRPr>
          </a:p>
          <a:p>
            <a:r>
              <a:rPr lang="zh-CN" altLang="en-US" sz="1800" dirty="0">
                <a:latin typeface="+mn-ea"/>
                <a:ea typeface="+mn-ea"/>
              </a:rPr>
              <a:t>               </a:t>
            </a:r>
            <a:r>
              <a:rPr lang="en-US" altLang="zh-CN" sz="1800" dirty="0">
                <a:latin typeface="+mn-ea"/>
                <a:ea typeface="+mn-ea"/>
              </a:rPr>
              <a:t>/</a:t>
            </a:r>
            <a:r>
              <a:rPr lang="en-US" altLang="zh-CN" sz="1800" dirty="0" err="1">
                <a:latin typeface="+mn-ea"/>
                <a:ea typeface="+mn-ea"/>
              </a:rPr>
              <a:t>usr</a:t>
            </a:r>
            <a:r>
              <a:rPr lang="en-US" altLang="zh-CN" sz="1800" dirty="0">
                <a:latin typeface="+mn-ea"/>
                <a:ea typeface="+mn-ea"/>
              </a:rPr>
              <a:t>/local/</a:t>
            </a:r>
            <a:r>
              <a:rPr lang="en-US" altLang="zh-CN" sz="1800" dirty="0" err="1">
                <a:latin typeface="+mn-ea"/>
                <a:ea typeface="+mn-ea"/>
              </a:rPr>
              <a:t>my.txt</a:t>
            </a:r>
            <a:r>
              <a:rPr lang="en-US" altLang="zh-CN" sz="1800" dirty="0">
                <a:latin typeface="+mn-ea"/>
                <a:ea typeface="+mn-ea"/>
              </a:rPr>
              <a:t>  (Linux)</a:t>
            </a:r>
          </a:p>
          <a:p>
            <a:endParaRPr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1800" dirty="0">
                <a:latin typeface="+mn-ea"/>
                <a:ea typeface="+mn-ea"/>
              </a:rPr>
              <a:t> </a:t>
            </a:r>
            <a:r>
              <a:rPr lang="zh-CN" altLang="en-US" sz="1800" dirty="0">
                <a:latin typeface="+mn-ea"/>
                <a:ea typeface="+mn-ea"/>
              </a:rPr>
              <a:t>如果</a:t>
            </a:r>
            <a:r>
              <a:rPr lang="en-US" altLang="zh-CN" sz="1800" dirty="0">
                <a:latin typeface="+mn-ea"/>
                <a:ea typeface="+mn-ea"/>
              </a:rPr>
              <a:t>filename</a:t>
            </a:r>
            <a:r>
              <a:rPr lang="zh-CN" altLang="en-US" sz="1800" dirty="0">
                <a:latin typeface="+mn-ea"/>
                <a:ea typeface="+mn-ea"/>
              </a:rPr>
              <a:t>文件不存在，则创建一个新的文件</a:t>
            </a:r>
            <a:endParaRPr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>
                <a:latin typeface="+mn-ea"/>
                <a:ea typeface="+mn-ea"/>
              </a:rPr>
              <a:t>写方法：</a:t>
            </a:r>
            <a:r>
              <a:rPr lang="en-US" altLang="zh-CN" sz="1800" dirty="0">
                <a:latin typeface="+mn-ea"/>
                <a:ea typeface="+mn-ea"/>
              </a:rPr>
              <a:t>write(int)</a:t>
            </a:r>
            <a:r>
              <a:rPr lang="zh-CN" altLang="en-US" sz="1800" dirty="0">
                <a:latin typeface="+mn-ea"/>
                <a:ea typeface="+mn-ea"/>
              </a:rPr>
              <a:t>，</a:t>
            </a:r>
            <a:r>
              <a:rPr lang="en-US" altLang="zh-CN" sz="1800" dirty="0">
                <a:latin typeface="+mn-ea"/>
                <a:ea typeface="+mn-ea"/>
              </a:rPr>
              <a:t>write(String), write(char[]) (</a:t>
            </a:r>
            <a:r>
              <a:rPr lang="zh-CN" altLang="en-US" sz="1800" dirty="0">
                <a:latin typeface="+mn-ea"/>
                <a:ea typeface="+mn-ea"/>
              </a:rPr>
              <a:t>不方便</a:t>
            </a:r>
            <a:r>
              <a:rPr lang="en-US" altLang="zh-CN" sz="1800" dirty="0">
                <a:latin typeface="+mn-ea"/>
                <a:ea typeface="+mn-ea"/>
              </a:rPr>
              <a:t>)</a:t>
            </a:r>
          </a:p>
          <a:p>
            <a:endParaRPr lang="en-US" altLang="zh-CN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3885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51520" y="551049"/>
            <a:ext cx="7992888" cy="50405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000" b="0" kern="0" dirty="0">
                <a:solidFill>
                  <a:srgbClr val="2D499E"/>
                </a:solidFill>
                <a:latin typeface="+mj-ea"/>
              </a:rPr>
              <a:t>格式化文件输出类：</a:t>
            </a:r>
            <a:r>
              <a:rPr lang="en-US" altLang="zh-CN" sz="2000" b="0" kern="0" dirty="0" err="1">
                <a:solidFill>
                  <a:srgbClr val="2D499E"/>
                </a:solidFill>
                <a:latin typeface="+mj-ea"/>
              </a:rPr>
              <a:t>PrintWriter</a:t>
            </a:r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en-US" altLang="zh-CN" sz="2000" b="0" kern="0" dirty="0">
              <a:solidFill>
                <a:srgbClr val="2D499E"/>
              </a:solidFill>
              <a:latin typeface="+mj-ea"/>
            </a:endParaRPr>
          </a:p>
          <a:p>
            <a:pPr algn="l"/>
            <a:endParaRPr lang="zh-CN" altLang="en-US" sz="2000" b="0" kern="0" dirty="0">
              <a:solidFill>
                <a:srgbClr val="2D499E"/>
              </a:solidFill>
              <a:latin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23F81B-8F6D-3449-BFD6-999FEE2B40E9}"/>
              </a:ext>
            </a:extLst>
          </p:cNvPr>
          <p:cNvSpPr txBox="1"/>
          <p:nvPr/>
        </p:nvSpPr>
        <p:spPr>
          <a:xfrm>
            <a:off x="251520" y="1059582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9BDA82-22CF-D24D-AEE0-E7F3CC8AF4F6}"/>
              </a:ext>
            </a:extLst>
          </p:cNvPr>
          <p:cNvSpPr txBox="1"/>
          <p:nvPr/>
        </p:nvSpPr>
        <p:spPr>
          <a:xfrm>
            <a:off x="384549" y="1275606"/>
            <a:ext cx="772683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kern="0" dirty="0" err="1">
                <a:latin typeface="+mn-ea"/>
                <a:ea typeface="+mn-ea"/>
              </a:rPr>
              <a:t>PrintWriter</a:t>
            </a:r>
            <a:r>
              <a:rPr lang="zh-CN" altLang="en-US" sz="2000" kern="0" dirty="0">
                <a:latin typeface="+mn-ea"/>
                <a:ea typeface="+mn-ea"/>
              </a:rPr>
              <a:t> 以类似</a:t>
            </a:r>
            <a:r>
              <a:rPr lang="en-US" altLang="zh-CN" sz="2000" kern="0" dirty="0" err="1">
                <a:latin typeface="+mn-ea"/>
                <a:ea typeface="+mn-ea"/>
              </a:rPr>
              <a:t>System.out</a:t>
            </a:r>
            <a:r>
              <a:rPr lang="en-US" altLang="zh-CN" sz="2000" kern="0" dirty="0">
                <a:latin typeface="+mn-ea"/>
                <a:ea typeface="+mn-ea"/>
              </a:rPr>
              <a:t> </a:t>
            </a:r>
            <a:r>
              <a:rPr lang="zh-CN" altLang="en-US" sz="2000" kern="0" dirty="0">
                <a:latin typeface="+mn-ea"/>
                <a:ea typeface="+mn-ea"/>
              </a:rPr>
              <a:t>的方式向</a:t>
            </a:r>
            <a:r>
              <a:rPr lang="zh-CN" altLang="en-US" sz="2000" dirty="0">
                <a:latin typeface="+mn-ea"/>
                <a:ea typeface="+mn-ea"/>
              </a:rPr>
              <a:t>文件的输出文本。包： </a:t>
            </a:r>
            <a:r>
              <a:rPr lang="en-US" altLang="zh-CN" sz="2000" dirty="0" err="1">
                <a:latin typeface="+mn-ea"/>
                <a:ea typeface="+mn-ea"/>
              </a:rPr>
              <a:t>java.io</a:t>
            </a:r>
            <a:r>
              <a:rPr lang="en-US" altLang="zh-CN" sz="2000" dirty="0">
                <a:latin typeface="+mn-ea"/>
                <a:ea typeface="+mn-ea"/>
              </a:rPr>
              <a:t>;</a:t>
            </a:r>
          </a:p>
          <a:p>
            <a:endParaRPr lang="en-US" altLang="zh-CN" sz="2000" dirty="0">
              <a:latin typeface="+mn-ea"/>
              <a:ea typeface="+mn-ea"/>
            </a:endParaRPr>
          </a:p>
          <a:p>
            <a:r>
              <a:rPr lang="zh-CN" altLang="en-US" sz="1800" dirty="0">
                <a:latin typeface="+mn-ea"/>
                <a:ea typeface="+mn-ea"/>
              </a:rPr>
              <a:t> </a:t>
            </a:r>
            <a:r>
              <a:rPr lang="en-US" altLang="zh-CN" sz="1800" dirty="0">
                <a:latin typeface="+mn-ea"/>
                <a:ea typeface="+mn-ea"/>
              </a:rPr>
              <a:t>         </a:t>
            </a:r>
            <a:r>
              <a:rPr lang="en-US" altLang="zh-CN" sz="1800" dirty="0" err="1">
                <a:latin typeface="+mn-ea"/>
                <a:ea typeface="+mn-ea"/>
              </a:rPr>
              <a:t>PrintWriter</a:t>
            </a:r>
            <a:r>
              <a:rPr lang="en-US" altLang="zh-CN" sz="1800" dirty="0">
                <a:latin typeface="+mn-ea"/>
                <a:ea typeface="+mn-ea"/>
              </a:rPr>
              <a:t> out= new </a:t>
            </a:r>
            <a:r>
              <a:rPr lang="en-US" altLang="zh-CN" sz="1800" dirty="0" err="1">
                <a:latin typeface="+mn-ea"/>
                <a:ea typeface="+mn-ea"/>
              </a:rPr>
              <a:t>PrintWriter</a:t>
            </a:r>
            <a:r>
              <a:rPr lang="en-US" altLang="zh-CN" sz="1800" dirty="0">
                <a:latin typeface="+mn-ea"/>
                <a:ea typeface="+mn-ea"/>
              </a:rPr>
              <a:t>(new </a:t>
            </a:r>
            <a:r>
              <a:rPr lang="en-US" altLang="zh-CN" sz="1800" dirty="0" err="1">
                <a:latin typeface="+mn-ea"/>
                <a:ea typeface="+mn-ea"/>
              </a:rPr>
              <a:t>FileWriter</a:t>
            </a:r>
            <a:r>
              <a:rPr lang="en-US" altLang="zh-CN" sz="1800" dirty="0">
                <a:latin typeface="+mn-ea"/>
                <a:ea typeface="+mn-ea"/>
              </a:rPr>
              <a:t>(filename));</a:t>
            </a:r>
          </a:p>
          <a:p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 err="1">
                <a:latin typeface="+mn-ea"/>
                <a:ea typeface="+mn-ea"/>
              </a:rPr>
              <a:t>PrintWriter</a:t>
            </a: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zh-CN" altLang="en-US" sz="2000" dirty="0">
                <a:latin typeface="+mn-ea"/>
                <a:ea typeface="+mn-ea"/>
              </a:rPr>
              <a:t>的方法；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  <a:ea typeface="+mn-ea"/>
              </a:rPr>
              <a:t>print(int x); print(String s);…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+mn-ea"/>
                <a:ea typeface="+mn-ea"/>
              </a:rPr>
              <a:t>println</a:t>
            </a:r>
            <a:r>
              <a:rPr lang="en-US" altLang="zh-CN" sz="2000" dirty="0">
                <a:latin typeface="+mn-ea"/>
                <a:ea typeface="+mn-ea"/>
              </a:rPr>
              <a:t>(int x); </a:t>
            </a:r>
            <a:r>
              <a:rPr lang="en-US" altLang="zh-CN" sz="2000" dirty="0" err="1">
                <a:latin typeface="+mn-ea"/>
                <a:ea typeface="+mn-ea"/>
              </a:rPr>
              <a:t>println</a:t>
            </a:r>
            <a:r>
              <a:rPr lang="en-US" altLang="zh-CN" sz="2000" dirty="0">
                <a:latin typeface="+mn-ea"/>
                <a:ea typeface="+mn-ea"/>
              </a:rPr>
              <a:t>(String s);…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  <a:ea typeface="+mn-ea"/>
              </a:rPr>
              <a:t>close(); //</a:t>
            </a:r>
            <a:r>
              <a:rPr lang="zh-CN" altLang="en-US" sz="2000" dirty="0">
                <a:latin typeface="+mn-ea"/>
                <a:ea typeface="+mn-ea"/>
              </a:rPr>
              <a:t>关闭输出流；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  <a:ea typeface="+mn-ea"/>
              </a:rPr>
              <a:t>flush</a:t>
            </a:r>
            <a:r>
              <a:rPr lang="zh-CN" altLang="en-US" sz="2000" dirty="0">
                <a:latin typeface="+mn-ea"/>
                <a:ea typeface="+mn-ea"/>
              </a:rPr>
              <a:t>；</a:t>
            </a:r>
            <a:r>
              <a:rPr lang="en-US" altLang="zh-CN" sz="2000" dirty="0">
                <a:latin typeface="+mn-ea"/>
                <a:ea typeface="+mn-ea"/>
              </a:rPr>
              <a:t>//</a:t>
            </a:r>
            <a:r>
              <a:rPr lang="zh-CN" altLang="en-US" sz="2000" dirty="0">
                <a:latin typeface="+mn-ea"/>
                <a:ea typeface="+mn-ea"/>
              </a:rPr>
              <a:t>强制清空缓冲区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  <a:ea typeface="+mn-ea"/>
              </a:rPr>
              <a:t>…</a:t>
            </a:r>
            <a:endParaRPr lang="en-US" altLang="zh-CN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5834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99FF"/>
            </a:gs>
            <a:gs pos="1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-104108" y="318224"/>
            <a:ext cx="2398263" cy="72008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000" b="0" kern="0" dirty="0">
                <a:solidFill>
                  <a:srgbClr val="2D499E"/>
                </a:solidFill>
                <a:latin typeface="+mj-ea"/>
              </a:rPr>
              <a:t>类的继承体系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152F3B-D7F5-F840-B106-DC2917A3F71E}"/>
              </a:ext>
            </a:extLst>
          </p:cNvPr>
          <p:cNvSpPr txBox="1"/>
          <p:nvPr/>
        </p:nvSpPr>
        <p:spPr>
          <a:xfrm>
            <a:off x="539552" y="1347614"/>
            <a:ext cx="37096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sz="2000" dirty="0" err="1">
                <a:latin typeface="+mn-ea"/>
                <a:ea typeface="+mn-ea"/>
              </a:rPr>
              <a:t>ClassA</a:t>
            </a:r>
            <a:r>
              <a:rPr kumimoji="1" lang="en-US" altLang="zh-CN" sz="2000" dirty="0">
                <a:latin typeface="+mn-ea"/>
                <a:ea typeface="+mn-ea"/>
              </a:rPr>
              <a:t>   a= new </a:t>
            </a:r>
            <a:r>
              <a:rPr kumimoji="1" lang="en-US" altLang="zh-CN" sz="2000" dirty="0" err="1">
                <a:latin typeface="+mn-ea"/>
                <a:ea typeface="+mn-ea"/>
              </a:rPr>
              <a:t>ClassB</a:t>
            </a:r>
            <a:r>
              <a:rPr kumimoji="1" lang="en-US" altLang="zh-CN" sz="2000" dirty="0">
                <a:latin typeface="+mn-ea"/>
                <a:ea typeface="+mn-ea"/>
              </a:rPr>
              <a:t>();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err="1">
                <a:latin typeface="+mn-ea"/>
                <a:ea typeface="+mn-ea"/>
              </a:rPr>
              <a:t>ClassA</a:t>
            </a:r>
            <a:r>
              <a:rPr lang="en-US" altLang="zh-CN" sz="2000" dirty="0">
                <a:latin typeface="+mn-ea"/>
                <a:ea typeface="+mn-ea"/>
              </a:rPr>
              <a:t>   a= new </a:t>
            </a:r>
            <a:r>
              <a:rPr lang="en-US" altLang="zh-CN" sz="2000" dirty="0" err="1">
                <a:latin typeface="+mn-ea"/>
                <a:ea typeface="+mn-ea"/>
              </a:rPr>
              <a:t>ClassC</a:t>
            </a:r>
            <a:r>
              <a:rPr lang="en-US" altLang="zh-CN" sz="2000" dirty="0">
                <a:latin typeface="+mn-ea"/>
                <a:ea typeface="+mn-ea"/>
              </a:rPr>
              <a:t>();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000" dirty="0" err="1">
                <a:latin typeface="+mn-ea"/>
                <a:ea typeface="+mn-ea"/>
              </a:rPr>
              <a:t>ClassA</a:t>
            </a:r>
            <a:r>
              <a:rPr kumimoji="1" lang="en-US" altLang="zh-CN" sz="2000" dirty="0">
                <a:latin typeface="+mn-ea"/>
                <a:ea typeface="+mn-ea"/>
              </a:rPr>
              <a:t>   a= new </a:t>
            </a:r>
            <a:r>
              <a:rPr kumimoji="1" lang="en-US" altLang="zh-CN" sz="2000" dirty="0" err="1">
                <a:latin typeface="+mn-ea"/>
                <a:ea typeface="+mn-ea"/>
              </a:rPr>
              <a:t>ClassD</a:t>
            </a:r>
            <a:r>
              <a:rPr kumimoji="1" lang="en-US" altLang="zh-CN" sz="2000" dirty="0">
                <a:latin typeface="+mn-ea"/>
                <a:ea typeface="+mn-ea"/>
              </a:rPr>
              <a:t>();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zh-CN" sz="2000" dirty="0">
              <a:latin typeface="+mn-ea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err="1">
                <a:latin typeface="+mn-ea"/>
                <a:ea typeface="+mn-ea"/>
              </a:rPr>
              <a:t>ClassB</a:t>
            </a:r>
            <a:r>
              <a:rPr lang="en-US" altLang="zh-CN" sz="2000" dirty="0">
                <a:latin typeface="+mn-ea"/>
                <a:ea typeface="+mn-ea"/>
              </a:rPr>
              <a:t>   b= new </a:t>
            </a:r>
            <a:r>
              <a:rPr lang="en-US" altLang="zh-CN" sz="2000" dirty="0" err="1">
                <a:latin typeface="+mn-ea"/>
                <a:ea typeface="+mn-ea"/>
              </a:rPr>
              <a:t>ClassB</a:t>
            </a:r>
            <a:r>
              <a:rPr lang="en-US" altLang="zh-CN" sz="2000" dirty="0">
                <a:latin typeface="+mn-ea"/>
                <a:ea typeface="+mn-ea"/>
              </a:rPr>
              <a:t>();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000" dirty="0" err="1">
                <a:latin typeface="+mn-ea"/>
                <a:ea typeface="+mn-ea"/>
              </a:rPr>
              <a:t>ClassB</a:t>
            </a:r>
            <a:r>
              <a:rPr lang="en-US" altLang="zh-CN" sz="2000" dirty="0">
                <a:latin typeface="+mn-ea"/>
                <a:ea typeface="+mn-ea"/>
              </a:rPr>
              <a:t>   b= new </a:t>
            </a:r>
            <a:r>
              <a:rPr lang="en-US" altLang="zh-CN" sz="2000" dirty="0" err="1">
                <a:latin typeface="+mn-ea"/>
                <a:ea typeface="+mn-ea"/>
              </a:rPr>
              <a:t>ClassC</a:t>
            </a:r>
            <a:r>
              <a:rPr lang="en-US" altLang="zh-CN" sz="2000" dirty="0">
                <a:latin typeface="+mn-ea"/>
                <a:ea typeface="+mn-ea"/>
              </a:rPr>
              <a:t>();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000" dirty="0" err="1">
                <a:latin typeface="+mn-ea"/>
                <a:ea typeface="+mn-ea"/>
              </a:rPr>
              <a:t>ClassB</a:t>
            </a:r>
            <a:r>
              <a:rPr kumimoji="1" lang="en-US" altLang="zh-CN" sz="2000" dirty="0">
                <a:latin typeface="+mn-ea"/>
                <a:ea typeface="+mn-ea"/>
              </a:rPr>
              <a:t>   b= new </a:t>
            </a:r>
            <a:r>
              <a:rPr kumimoji="1" lang="en-US" altLang="zh-CN" sz="2000" dirty="0" err="1">
                <a:latin typeface="+mn-ea"/>
                <a:ea typeface="+mn-ea"/>
              </a:rPr>
              <a:t>ClassD</a:t>
            </a:r>
            <a:r>
              <a:rPr kumimoji="1" lang="en-US" altLang="zh-CN" sz="2000" dirty="0">
                <a:latin typeface="+mn-ea"/>
                <a:ea typeface="+mn-ea"/>
              </a:rPr>
              <a:t>();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zh-CN" sz="2000" dirty="0">
              <a:latin typeface="+mn-ea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err="1">
                <a:latin typeface="+mn-ea"/>
                <a:ea typeface="+mn-ea"/>
              </a:rPr>
              <a:t>ClassC</a:t>
            </a:r>
            <a:r>
              <a:rPr lang="en-US" altLang="zh-CN" sz="2000" dirty="0">
                <a:latin typeface="+mn-ea"/>
                <a:ea typeface="+mn-ea"/>
              </a:rPr>
              <a:t>   c= new </a:t>
            </a:r>
            <a:r>
              <a:rPr lang="en-US" altLang="zh-CN" sz="2000" dirty="0" err="1">
                <a:latin typeface="+mn-ea"/>
                <a:ea typeface="+mn-ea"/>
              </a:rPr>
              <a:t>ClassD</a:t>
            </a:r>
            <a:r>
              <a:rPr lang="en-US" altLang="zh-CN" sz="2000" dirty="0">
                <a:latin typeface="+mn-ea"/>
                <a:ea typeface="+mn-ea"/>
              </a:rPr>
              <a:t>();</a:t>
            </a:r>
            <a:endParaRPr kumimoji="1" lang="zh-CN" altLang="en-US" sz="2000" dirty="0"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CD194C6-AE19-444F-80E8-F305BA774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347614"/>
            <a:ext cx="2595488" cy="27051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662D89-F22A-524E-B339-B678A4D5ED72}"/>
              </a:ext>
            </a:extLst>
          </p:cNvPr>
          <p:cNvSpPr txBox="1"/>
          <p:nvPr/>
        </p:nvSpPr>
        <p:spPr>
          <a:xfrm>
            <a:off x="6804248" y="422793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类层次图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6DED2A-7AAF-85F6-4C7A-946E03B3E8E1}"/>
              </a:ext>
            </a:extLst>
          </p:cNvPr>
          <p:cNvSpPr txBox="1"/>
          <p:nvPr/>
        </p:nvSpPr>
        <p:spPr>
          <a:xfrm>
            <a:off x="539552" y="80747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找出以下错误的语句：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72EEE5-CA47-A991-2A54-384B2864227C}"/>
              </a:ext>
            </a:extLst>
          </p:cNvPr>
          <p:cNvSpPr txBox="1"/>
          <p:nvPr/>
        </p:nvSpPr>
        <p:spPr>
          <a:xfrm>
            <a:off x="3635896" y="80747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5</a:t>
            </a:r>
            <a:r>
              <a:rPr kumimoji="1" lang="zh-CN" altLang="en-US" b="1" dirty="0">
                <a:solidFill>
                  <a:srgbClr val="FF0000"/>
                </a:solidFill>
              </a:rPr>
              <a:t>，</a:t>
            </a:r>
            <a:r>
              <a:rPr kumimoji="1" lang="en-US" altLang="zh-CN" b="1" dirty="0">
                <a:solidFill>
                  <a:srgbClr val="FF0000"/>
                </a:solidFill>
              </a:rPr>
              <a:t>7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469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423F81B-8F6D-3449-BFD6-999FEE2B40E9}"/>
              </a:ext>
            </a:extLst>
          </p:cNvPr>
          <p:cNvSpPr txBox="1"/>
          <p:nvPr/>
        </p:nvSpPr>
        <p:spPr>
          <a:xfrm>
            <a:off x="251520" y="1059582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329E5E-739F-564D-82EF-7515B1BAC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17996"/>
            <a:ext cx="5760640" cy="37062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248047-E976-2D4C-9444-06DD6AD6B205}"/>
              </a:ext>
            </a:extLst>
          </p:cNvPr>
          <p:cNvSpPr txBox="1"/>
          <p:nvPr/>
        </p:nvSpPr>
        <p:spPr>
          <a:xfrm>
            <a:off x="467544" y="597917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&gt; </a:t>
            </a:r>
            <a:r>
              <a:rPr lang="en-US" altLang="zh-CN" dirty="0" err="1"/>
              <a:t>j</a:t>
            </a:r>
            <a:r>
              <a:rPr kumimoji="1" lang="en-US" altLang="zh-CN" dirty="0" err="1"/>
              <a:t>avac</a:t>
            </a:r>
            <a:r>
              <a:rPr kumimoji="1" lang="en-US" altLang="zh-CN" dirty="0"/>
              <a:t> FileIO2 </a:t>
            </a:r>
            <a:r>
              <a:rPr kumimoji="1" lang="en-US" altLang="zh-CN" dirty="0" err="1"/>
              <a:t>out.txt</a:t>
            </a:r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7F1E11C-F4CB-B843-A4DD-2548DB2E1A27}"/>
              </a:ext>
            </a:extLst>
          </p:cNvPr>
          <p:cNvGrpSpPr/>
          <p:nvPr/>
        </p:nvGrpSpPr>
        <p:grpSpPr>
          <a:xfrm>
            <a:off x="6516216" y="1317996"/>
            <a:ext cx="2304256" cy="3018016"/>
            <a:chOff x="6516216" y="1317996"/>
            <a:chExt cx="2304256" cy="3018016"/>
          </a:xfrm>
        </p:grpSpPr>
        <p:sp>
          <p:nvSpPr>
            <p:cNvPr id="11" name="折角形 10">
              <a:extLst>
                <a:ext uri="{FF2B5EF4-FFF2-40B4-BE49-F238E27FC236}">
                  <a16:creationId xmlns:a16="http://schemas.microsoft.com/office/drawing/2014/main" id="{1481BBDA-9A7B-B148-80EC-28B3B40A6904}"/>
                </a:ext>
              </a:extLst>
            </p:cNvPr>
            <p:cNvSpPr/>
            <p:nvPr/>
          </p:nvSpPr>
          <p:spPr bwMode="auto">
            <a:xfrm>
              <a:off x="6516216" y="1317996"/>
              <a:ext cx="2304256" cy="2592288"/>
            </a:xfrm>
            <a:prstGeom prst="foldedCorner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/>
                <a:t>How are you!</a:t>
              </a: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6104E340-DC00-CA48-A606-2591D7DC6A4A}"/>
                </a:ext>
              </a:extLst>
            </p:cNvPr>
            <p:cNvSpPr txBox="1"/>
            <p:nvPr/>
          </p:nvSpPr>
          <p:spPr>
            <a:xfrm>
              <a:off x="7179267" y="3874347"/>
              <a:ext cx="9781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out.txt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9931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25007B-7FF5-C94F-BF22-B220DCBA5D9E}"/>
              </a:ext>
            </a:extLst>
          </p:cNvPr>
          <p:cNvSpPr txBox="1"/>
          <p:nvPr/>
        </p:nvSpPr>
        <p:spPr>
          <a:xfrm>
            <a:off x="1099457" y="859971"/>
            <a:ext cx="526297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作业</a:t>
            </a:r>
            <a:endParaRPr lang="en-US" altLang="zh-CN" dirty="0">
              <a:latin typeface="+mn-ea"/>
              <a:ea typeface="+mn-ea"/>
            </a:endParaRPr>
          </a:p>
          <a:p>
            <a:endParaRPr kumimoji="1" lang="en-US" altLang="zh-CN" dirty="0">
              <a:latin typeface="+mn-ea"/>
              <a:ea typeface="+mn-ea"/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latin typeface="+mn-ea"/>
                <a:ea typeface="+mn-ea"/>
              </a:rPr>
              <a:t>练习接口的定义和类实现接口；</a:t>
            </a:r>
            <a:endParaRPr lang="en-US" altLang="zh-CN" dirty="0">
              <a:latin typeface="+mn-ea"/>
              <a:ea typeface="+mn-ea"/>
            </a:endParaRPr>
          </a:p>
          <a:p>
            <a:pPr marL="457200" indent="-457200">
              <a:buAutoNum type="arabicPeriod"/>
            </a:pPr>
            <a:endParaRPr lang="en-US" altLang="zh-CN" dirty="0">
              <a:latin typeface="+mn-ea"/>
              <a:ea typeface="+mn-ea"/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latin typeface="+mn-ea"/>
                <a:ea typeface="+mn-ea"/>
              </a:rPr>
              <a:t>练习抽象类定义与子类继承；</a:t>
            </a:r>
            <a:endParaRPr lang="en-US" altLang="zh-CN" dirty="0">
              <a:latin typeface="+mn-ea"/>
              <a:ea typeface="+mn-ea"/>
            </a:endParaRPr>
          </a:p>
          <a:p>
            <a:pPr marL="457200" indent="-457200">
              <a:buAutoNum type="arabicPeriod"/>
            </a:pPr>
            <a:endParaRPr lang="en-US" altLang="zh-CN" dirty="0">
              <a:latin typeface="+mn-ea"/>
              <a:ea typeface="+mn-ea"/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latin typeface="+mn-ea"/>
                <a:ea typeface="+mn-ea"/>
              </a:rPr>
              <a:t>以上练习可以以智能家居为场景。</a:t>
            </a:r>
            <a:endParaRPr lang="en-US" altLang="zh-CN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9887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99FF"/>
            </a:gs>
            <a:gs pos="1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411510"/>
            <a:ext cx="1800200" cy="72008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000" b="0" kern="0" dirty="0">
                <a:solidFill>
                  <a:srgbClr val="2D499E"/>
                </a:solidFill>
                <a:latin typeface="+mj-ea"/>
              </a:rPr>
              <a:t>抽象的层次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152F3B-D7F5-F840-B106-DC2917A3F71E}"/>
              </a:ext>
            </a:extLst>
          </p:cNvPr>
          <p:cNvSpPr txBox="1"/>
          <p:nvPr/>
        </p:nvSpPr>
        <p:spPr>
          <a:xfrm>
            <a:off x="611560" y="1275606"/>
            <a:ext cx="3594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n-ea"/>
                <a:ea typeface="+mn-ea"/>
              </a:rPr>
              <a:t>v</a:t>
            </a:r>
            <a:r>
              <a:rPr kumimoji="1" lang="en-US" altLang="zh-CN" sz="2000" dirty="0">
                <a:latin typeface="+mn-ea"/>
                <a:ea typeface="+mn-ea"/>
              </a:rPr>
              <a:t>oid  func1(</a:t>
            </a:r>
            <a:r>
              <a:rPr kumimoji="1" lang="en-US" altLang="zh-CN" sz="2000" i="1" dirty="0" err="1">
                <a:solidFill>
                  <a:srgbClr val="FF0000"/>
                </a:solidFill>
                <a:latin typeface="+mn-ea"/>
                <a:ea typeface="+mn-ea"/>
              </a:rPr>
              <a:t>ClassA</a:t>
            </a:r>
            <a:r>
              <a:rPr kumimoji="1" lang="en-US" altLang="zh-CN" sz="2000" i="1" dirty="0">
                <a:solidFill>
                  <a:srgbClr val="FF0000"/>
                </a:solidFill>
                <a:latin typeface="+mn-ea"/>
                <a:ea typeface="+mn-ea"/>
              </a:rPr>
              <a:t> obj </a:t>
            </a:r>
            <a:r>
              <a:rPr kumimoji="1" lang="en-US" altLang="zh-CN" sz="2000" dirty="0">
                <a:latin typeface="+mn-ea"/>
                <a:ea typeface="+mn-ea"/>
              </a:rPr>
              <a:t>) {…} </a:t>
            </a:r>
            <a:endParaRPr kumimoji="1" lang="zh-CN" altLang="en-US" sz="2000" dirty="0"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CD194C6-AE19-444F-80E8-F305BA774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19171"/>
            <a:ext cx="2595488" cy="2705157"/>
          </a:xfrm>
          <a:prstGeom prst="rect">
            <a:avLst/>
          </a:prstGeom>
        </p:spPr>
      </p:pic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EA2DE0D4-532F-C84F-8A69-9CCE2E8F1115}"/>
              </a:ext>
            </a:extLst>
          </p:cNvPr>
          <p:cNvCxnSpPr>
            <a:stCxn id="7" idx="3"/>
          </p:cNvCxnSpPr>
          <p:nvPr/>
        </p:nvCxnSpPr>
        <p:spPr bwMode="auto">
          <a:xfrm>
            <a:off x="4205814" y="1475661"/>
            <a:ext cx="281445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7EF2244-F93F-3846-90FF-E23FA7F86F16}"/>
              </a:ext>
            </a:extLst>
          </p:cNvPr>
          <p:cNvSpPr txBox="1"/>
          <p:nvPr/>
        </p:nvSpPr>
        <p:spPr>
          <a:xfrm>
            <a:off x="611560" y="2290816"/>
            <a:ext cx="3565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n-ea"/>
                <a:ea typeface="+mn-ea"/>
              </a:rPr>
              <a:t>v</a:t>
            </a:r>
            <a:r>
              <a:rPr kumimoji="1" lang="en-US" altLang="zh-CN" sz="2000" dirty="0">
                <a:latin typeface="+mn-ea"/>
                <a:ea typeface="+mn-ea"/>
              </a:rPr>
              <a:t>oid  func2(</a:t>
            </a:r>
            <a:r>
              <a:rPr kumimoji="1" lang="en-US" altLang="zh-CN" sz="2000" i="1" dirty="0" err="1">
                <a:solidFill>
                  <a:srgbClr val="FF0000"/>
                </a:solidFill>
                <a:latin typeface="+mn-ea"/>
                <a:ea typeface="+mn-ea"/>
              </a:rPr>
              <a:t>ClassB</a:t>
            </a:r>
            <a:r>
              <a:rPr kumimoji="1" lang="en-US" altLang="zh-CN" sz="2000" i="1" dirty="0">
                <a:solidFill>
                  <a:srgbClr val="FF0000"/>
                </a:solidFill>
                <a:latin typeface="+mn-ea"/>
                <a:ea typeface="+mn-ea"/>
              </a:rPr>
              <a:t> obj </a:t>
            </a:r>
            <a:r>
              <a:rPr kumimoji="1" lang="en-US" altLang="zh-CN" sz="2000" dirty="0">
                <a:latin typeface="+mn-ea"/>
                <a:ea typeface="+mn-ea"/>
              </a:rPr>
              <a:t>) {…} </a:t>
            </a:r>
            <a:endParaRPr kumimoji="1" lang="zh-CN" altLang="en-US" sz="2000" dirty="0">
              <a:latin typeface="+mn-ea"/>
              <a:ea typeface="+mn-ea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F68C335F-6DB6-C849-9F52-FDF7D1B96A5A}"/>
              </a:ext>
            </a:extLst>
          </p:cNvPr>
          <p:cNvCxnSpPr>
            <a:stCxn id="8" idx="3"/>
          </p:cNvCxnSpPr>
          <p:nvPr/>
        </p:nvCxnSpPr>
        <p:spPr bwMode="auto">
          <a:xfrm>
            <a:off x="4176960" y="2490871"/>
            <a:ext cx="190720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E30A612-F9C7-A94C-99FB-03E0A9C4E751}"/>
              </a:ext>
            </a:extLst>
          </p:cNvPr>
          <p:cNvSpPr txBox="1"/>
          <p:nvPr/>
        </p:nvSpPr>
        <p:spPr>
          <a:xfrm>
            <a:off x="611559" y="3432845"/>
            <a:ext cx="3608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n-ea"/>
                <a:ea typeface="+mn-ea"/>
              </a:rPr>
              <a:t>v</a:t>
            </a:r>
            <a:r>
              <a:rPr kumimoji="1" lang="en-US" altLang="zh-CN" sz="2000" dirty="0">
                <a:latin typeface="+mn-ea"/>
                <a:ea typeface="+mn-ea"/>
              </a:rPr>
              <a:t>oid  func3(</a:t>
            </a:r>
            <a:r>
              <a:rPr kumimoji="1" lang="en-US" altLang="zh-CN" sz="2000" i="1" dirty="0" err="1">
                <a:solidFill>
                  <a:srgbClr val="FF0000"/>
                </a:solidFill>
                <a:latin typeface="+mn-ea"/>
                <a:ea typeface="+mn-ea"/>
              </a:rPr>
              <a:t>ClassD</a:t>
            </a:r>
            <a:r>
              <a:rPr kumimoji="1" lang="en-US" altLang="zh-CN" sz="2000" i="1" dirty="0">
                <a:solidFill>
                  <a:srgbClr val="FF0000"/>
                </a:solidFill>
                <a:latin typeface="+mn-ea"/>
                <a:ea typeface="+mn-ea"/>
              </a:rPr>
              <a:t> obj </a:t>
            </a:r>
            <a:r>
              <a:rPr kumimoji="1" lang="en-US" altLang="zh-CN" sz="2000" dirty="0">
                <a:latin typeface="+mn-ea"/>
                <a:ea typeface="+mn-ea"/>
              </a:rPr>
              <a:t>) {…} </a:t>
            </a:r>
            <a:endParaRPr kumimoji="1" lang="zh-CN" altLang="en-US" sz="2000" dirty="0">
              <a:latin typeface="+mn-ea"/>
              <a:ea typeface="+mn-ea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C7D84069-9869-2A4D-8D91-175CF98AB235}"/>
              </a:ext>
            </a:extLst>
          </p:cNvPr>
          <p:cNvCxnSpPr>
            <a:stCxn id="10" idx="3"/>
          </p:cNvCxnSpPr>
          <p:nvPr/>
        </p:nvCxnSpPr>
        <p:spPr bwMode="auto">
          <a:xfrm>
            <a:off x="4220239" y="3632900"/>
            <a:ext cx="18639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9B11731-ABBA-C548-8EDE-F89A62D9D861}"/>
              </a:ext>
            </a:extLst>
          </p:cNvPr>
          <p:cNvSpPr txBox="1"/>
          <p:nvPr/>
        </p:nvSpPr>
        <p:spPr>
          <a:xfrm>
            <a:off x="1187624" y="4310449"/>
            <a:ext cx="723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哪一个方法通用性更强（能处理的对象类型更多）？</a:t>
            </a:r>
            <a:endParaRPr kumimoji="1"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559106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99FF"/>
            </a:gs>
            <a:gs pos="1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411510"/>
            <a:ext cx="1800200" cy="72008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000" b="0" kern="0" dirty="0">
                <a:solidFill>
                  <a:srgbClr val="2D499E"/>
                </a:solidFill>
                <a:latin typeface="+mj-ea"/>
              </a:rPr>
              <a:t>抽象的层次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5DCC16-DD2F-6843-B13D-C84417A91640}"/>
              </a:ext>
            </a:extLst>
          </p:cNvPr>
          <p:cNvSpPr txBox="1"/>
          <p:nvPr/>
        </p:nvSpPr>
        <p:spPr>
          <a:xfrm>
            <a:off x="683568" y="1347614"/>
            <a:ext cx="450155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Java </a:t>
            </a:r>
            <a:r>
              <a:rPr kumimoji="1" lang="zh-CN" altLang="en-US" dirty="0"/>
              <a:t>写的所有类，可以构成：</a:t>
            </a:r>
            <a:endParaRPr kumimoji="1" lang="en-US" altLang="zh-CN" dirty="0"/>
          </a:p>
          <a:p>
            <a:endParaRPr lang="en-US" altLang="zh-CN" dirty="0"/>
          </a:p>
          <a:p>
            <a:pPr marL="457200" indent="-457200">
              <a:buAutoNum type="alphaUcPeriod"/>
            </a:pPr>
            <a:r>
              <a:rPr lang="zh-CN" altLang="en-US" dirty="0"/>
              <a:t>一片森林 </a:t>
            </a:r>
            <a:endParaRPr lang="en-US" altLang="zh-CN" dirty="0"/>
          </a:p>
          <a:p>
            <a:pPr marL="457200" indent="-457200">
              <a:buAutoNum type="alphaUcPeriod"/>
            </a:pPr>
            <a:endParaRPr lang="en-US" altLang="zh-CN" dirty="0"/>
          </a:p>
          <a:p>
            <a:r>
              <a:rPr kumimoji="1" lang="en-US" altLang="zh-CN" dirty="0"/>
              <a:t>B.</a:t>
            </a:r>
            <a:r>
              <a:rPr kumimoji="1" lang="zh-CN" altLang="en-US" dirty="0"/>
              <a:t> 一棵树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07260F3-DE32-E545-8472-4AC2734F79B7}"/>
              </a:ext>
            </a:extLst>
          </p:cNvPr>
          <p:cNvGrpSpPr/>
          <p:nvPr/>
        </p:nvGrpSpPr>
        <p:grpSpPr>
          <a:xfrm>
            <a:off x="5886672" y="1419622"/>
            <a:ext cx="2880320" cy="2521874"/>
            <a:chOff x="5886672" y="1419622"/>
            <a:chExt cx="2880320" cy="25218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69D1728-5770-9D46-A7C0-A96D700824C2}"/>
                </a:ext>
              </a:extLst>
            </p:cNvPr>
            <p:cNvSpPr/>
            <p:nvPr/>
          </p:nvSpPr>
          <p:spPr bwMode="auto">
            <a:xfrm>
              <a:off x="6804248" y="1419622"/>
              <a:ext cx="1152128" cy="50405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Object</a:t>
              </a: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E0252AF-B060-8646-BD22-08AE796239AB}"/>
                </a:ext>
              </a:extLst>
            </p:cNvPr>
            <p:cNvSpPr/>
            <p:nvPr/>
          </p:nvSpPr>
          <p:spPr bwMode="auto">
            <a:xfrm>
              <a:off x="5886672" y="2357320"/>
              <a:ext cx="576064" cy="43204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A</a:t>
              </a: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6C95AE-B2DE-2F42-8314-E0028751863F}"/>
                </a:ext>
              </a:extLst>
            </p:cNvPr>
            <p:cNvSpPr/>
            <p:nvPr/>
          </p:nvSpPr>
          <p:spPr bwMode="auto">
            <a:xfrm>
              <a:off x="7055223" y="2355726"/>
              <a:ext cx="685129" cy="43204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B</a:t>
              </a: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D6CB3B6-924F-4B45-AD9D-C7DCD70D011D}"/>
                </a:ext>
              </a:extLst>
            </p:cNvPr>
            <p:cNvSpPr/>
            <p:nvPr/>
          </p:nvSpPr>
          <p:spPr bwMode="auto">
            <a:xfrm>
              <a:off x="8190928" y="2354131"/>
              <a:ext cx="576064" cy="43204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C</a:t>
              </a: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23BE11D4-9EEA-DE44-A3EB-6D308A9C0ABE}"/>
                </a:ext>
              </a:extLst>
            </p:cNvPr>
            <p:cNvCxnSpPr>
              <a:stCxn id="11" idx="0"/>
            </p:cNvCxnSpPr>
            <p:nvPr/>
          </p:nvCxnSpPr>
          <p:spPr bwMode="auto">
            <a:xfrm flipV="1">
              <a:off x="6174704" y="1923678"/>
              <a:ext cx="1008112" cy="43364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658EA1E3-E0B4-4B47-BEA6-D8181F8EA2ED}"/>
                </a:ext>
              </a:extLst>
            </p:cNvPr>
            <p:cNvCxnSpPr>
              <a:stCxn id="14" idx="0"/>
              <a:endCxn id="5" idx="2"/>
            </p:cNvCxnSpPr>
            <p:nvPr/>
          </p:nvCxnSpPr>
          <p:spPr bwMode="auto">
            <a:xfrm flipH="1" flipV="1">
              <a:off x="7380312" y="1923678"/>
              <a:ext cx="17476" cy="432048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9A07B60E-E6AC-8E4D-8AEC-238D416D770B}"/>
                </a:ext>
              </a:extLst>
            </p:cNvPr>
            <p:cNvCxnSpPr>
              <a:stCxn id="15" idx="0"/>
            </p:cNvCxnSpPr>
            <p:nvPr/>
          </p:nvCxnSpPr>
          <p:spPr bwMode="auto">
            <a:xfrm flipH="1" flipV="1">
              <a:off x="7577808" y="1925272"/>
              <a:ext cx="901152" cy="428859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2B76EE0-BFCF-8C4B-B9B1-880534C871A1}"/>
                </a:ext>
              </a:extLst>
            </p:cNvPr>
            <p:cNvSpPr/>
            <p:nvPr/>
          </p:nvSpPr>
          <p:spPr bwMode="auto">
            <a:xfrm>
              <a:off x="5886672" y="3491944"/>
              <a:ext cx="576064" cy="43204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5247398-AB3C-F744-A118-FC4D058784E9}"/>
                </a:ext>
              </a:extLst>
            </p:cNvPr>
            <p:cNvSpPr/>
            <p:nvPr/>
          </p:nvSpPr>
          <p:spPr bwMode="auto">
            <a:xfrm>
              <a:off x="7056275" y="3509448"/>
              <a:ext cx="685129" cy="43204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A605EC1-0652-EA4E-9DE1-92C187FDF79B}"/>
                </a:ext>
              </a:extLst>
            </p:cNvPr>
            <p:cNvSpPr/>
            <p:nvPr/>
          </p:nvSpPr>
          <p:spPr bwMode="auto">
            <a:xfrm>
              <a:off x="8190928" y="3488755"/>
              <a:ext cx="576064" cy="43204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EF841380-0405-054F-96D3-43F5BC9296DB}"/>
                </a:ext>
              </a:extLst>
            </p:cNvPr>
            <p:cNvCxnSpPr>
              <a:stCxn id="25" idx="0"/>
            </p:cNvCxnSpPr>
            <p:nvPr/>
          </p:nvCxnSpPr>
          <p:spPr bwMode="auto">
            <a:xfrm flipV="1">
              <a:off x="6174704" y="2806872"/>
              <a:ext cx="1008112" cy="6850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DE12294D-3991-1441-AAD3-A40DA76A7C73}"/>
                </a:ext>
              </a:extLst>
            </p:cNvPr>
            <p:cNvCxnSpPr>
              <a:stCxn id="26" idx="0"/>
              <a:endCxn id="14" idx="2"/>
            </p:cNvCxnSpPr>
            <p:nvPr/>
          </p:nvCxnSpPr>
          <p:spPr bwMode="auto">
            <a:xfrm flipH="1" flipV="1">
              <a:off x="7397788" y="2787774"/>
              <a:ext cx="1052" cy="721674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FBF136B5-B1DB-0D4E-A7F9-8141D0F27C04}"/>
                </a:ext>
              </a:extLst>
            </p:cNvPr>
            <p:cNvCxnSpPr>
              <a:stCxn id="27" idx="0"/>
            </p:cNvCxnSpPr>
            <p:nvPr/>
          </p:nvCxnSpPr>
          <p:spPr bwMode="auto">
            <a:xfrm flipH="1" flipV="1">
              <a:off x="7577807" y="2806872"/>
              <a:ext cx="901153" cy="681883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8E6C158-FD5A-E94F-AA1F-2B34BCB2E379}"/>
              </a:ext>
            </a:extLst>
          </p:cNvPr>
          <p:cNvSpPr txBox="1"/>
          <p:nvPr/>
        </p:nvSpPr>
        <p:spPr>
          <a:xfrm>
            <a:off x="251520" y="4210429"/>
            <a:ext cx="8784976" cy="70788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+mn-ea"/>
                <a:ea typeface="+mn-ea"/>
              </a:rPr>
              <a:t>一个类或方法的通用程度，取决与它所工作的类层次。</a:t>
            </a:r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层次越高越通用！（一个能处理</a:t>
            </a:r>
            <a:r>
              <a:rPr lang="en-US" altLang="zh-CN" sz="2000" dirty="0">
                <a:latin typeface="+mn-ea"/>
                <a:ea typeface="+mn-ea"/>
              </a:rPr>
              <a:t>Object</a:t>
            </a:r>
            <a:r>
              <a:rPr lang="zh-CN" altLang="en-US" sz="2000" dirty="0">
                <a:latin typeface="+mn-ea"/>
                <a:ea typeface="+mn-ea"/>
              </a:rPr>
              <a:t>类型对象的方法，是全能的）</a:t>
            </a:r>
            <a:endParaRPr kumimoji="1"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8318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99FF"/>
            </a:gs>
            <a:gs pos="1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-396552" y="555526"/>
            <a:ext cx="4788024" cy="72008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000" b="0" kern="0" dirty="0" err="1">
                <a:solidFill>
                  <a:srgbClr val="00B050"/>
                </a:solidFill>
                <a:latin typeface="+mj-ea"/>
              </a:rPr>
              <a:t>System</a:t>
            </a:r>
            <a:r>
              <a:rPr lang="en-US" altLang="zh-CN" sz="2000" b="0" kern="0" dirty="0" err="1">
                <a:solidFill>
                  <a:srgbClr val="2D499E"/>
                </a:solidFill>
                <a:latin typeface="+mj-ea"/>
              </a:rPr>
              <a:t>.</a:t>
            </a:r>
            <a:r>
              <a:rPr lang="en-US" altLang="zh-CN" sz="2000" b="0" kern="0" dirty="0" err="1">
                <a:solidFill>
                  <a:srgbClr val="0000FF"/>
                </a:solidFill>
                <a:latin typeface="+mj-ea"/>
              </a:rPr>
              <a:t>out</a:t>
            </a:r>
            <a:r>
              <a:rPr lang="en-US" altLang="zh-CN" sz="2000" b="0" kern="0" dirty="0" err="1">
                <a:solidFill>
                  <a:srgbClr val="2D499E"/>
                </a:solidFill>
                <a:latin typeface="+mj-ea"/>
              </a:rPr>
              <a:t>.</a:t>
            </a:r>
            <a:r>
              <a:rPr lang="en-US" altLang="zh-CN" sz="2000" b="0" kern="0" dirty="0" err="1">
                <a:solidFill>
                  <a:srgbClr val="FF3399"/>
                </a:solidFill>
                <a:latin typeface="+mj-ea"/>
              </a:rPr>
              <a:t>println</a:t>
            </a:r>
            <a:r>
              <a:rPr lang="en-US" altLang="zh-CN" sz="2000" b="0" kern="0" dirty="0">
                <a:solidFill>
                  <a:srgbClr val="2D499E"/>
                </a:solidFill>
                <a:latin typeface="+mj-ea"/>
              </a:rPr>
              <a:t>(Object x)</a:t>
            </a:r>
            <a:endParaRPr lang="zh-CN" altLang="en-US" sz="2000" b="0" kern="0" dirty="0">
              <a:solidFill>
                <a:srgbClr val="2D499E"/>
              </a:solidFill>
              <a:latin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0B3EB9-D9E8-C44A-AA7E-135CE1E71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78" y="1131590"/>
            <a:ext cx="8474844" cy="376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3805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55318" y="449663"/>
            <a:ext cx="7809040" cy="4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从使用的角度，子类对象也是父类对象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433432-1143-9A47-9DA5-0F61339D0B8B}"/>
              </a:ext>
            </a:extLst>
          </p:cNvPr>
          <p:cNvSpPr txBox="1"/>
          <p:nvPr/>
        </p:nvSpPr>
        <p:spPr>
          <a:xfrm>
            <a:off x="395536" y="1046247"/>
            <a:ext cx="5404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+mn-ea"/>
                <a:ea typeface="+mn-ea"/>
              </a:rPr>
              <a:t>一个子类对象完全</a:t>
            </a:r>
            <a:r>
              <a:rPr lang="zh-CN" altLang="en-US" sz="2000" dirty="0">
                <a:latin typeface="+mn-ea"/>
                <a:ea typeface="+mn-ea"/>
              </a:rPr>
              <a:t>可以被看成一个父类对象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反之不行</a:t>
            </a:r>
            <a:endParaRPr kumimoji="1" lang="zh-CN" altLang="en-US" sz="2000" dirty="0"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0734B7-E945-8E46-B4BE-CBDDBB88B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23678"/>
            <a:ext cx="9144000" cy="2707105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3A6E3DF-01C9-FE4F-8EB5-203E81C61F2C}"/>
              </a:ext>
            </a:extLst>
          </p:cNvPr>
          <p:cNvCxnSpPr/>
          <p:nvPr/>
        </p:nvCxnSpPr>
        <p:spPr bwMode="auto">
          <a:xfrm>
            <a:off x="683568" y="2715766"/>
            <a:ext cx="28803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868D5074-C504-8440-87AD-BAF655FD379F}"/>
              </a:ext>
            </a:extLst>
          </p:cNvPr>
          <p:cNvCxnSpPr/>
          <p:nvPr/>
        </p:nvCxnSpPr>
        <p:spPr bwMode="auto">
          <a:xfrm>
            <a:off x="683568" y="4299942"/>
            <a:ext cx="22322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56E9BCE-1317-AA4F-8957-0EF621A9B77C}"/>
              </a:ext>
            </a:extLst>
          </p:cNvPr>
          <p:cNvSpPr txBox="1"/>
          <p:nvPr/>
        </p:nvSpPr>
        <p:spPr>
          <a:xfrm>
            <a:off x="4306446" y="2686859"/>
            <a:ext cx="396608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800" dirty="0" err="1">
                <a:latin typeface="+mn-ea"/>
                <a:ea typeface="+mn-ea"/>
              </a:rPr>
              <a:t>IntelligentOven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>
                <a:solidFill>
                  <a:srgbClr val="C00000"/>
                </a:solidFill>
                <a:latin typeface="+mn-ea"/>
                <a:ea typeface="+mn-ea"/>
              </a:rPr>
              <a:t>is an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 err="1">
                <a:latin typeface="+mn-ea"/>
                <a:ea typeface="+mn-ea"/>
              </a:rPr>
              <a:t>ElectricOven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endParaRPr kumimoji="1" lang="zh-CN" altLang="en-US" sz="1800" dirty="0"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C811C23-969C-9D42-925F-0BEDE211113A}"/>
              </a:ext>
            </a:extLst>
          </p:cNvPr>
          <p:cNvSpPr txBox="1"/>
          <p:nvPr/>
        </p:nvSpPr>
        <p:spPr>
          <a:xfrm>
            <a:off x="4118093" y="3253115"/>
            <a:ext cx="434279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latin typeface="+mn-ea"/>
              </a:rPr>
              <a:t>ElectricOven</a:t>
            </a:r>
            <a:r>
              <a:rPr lang="en-US" altLang="zh-CN" sz="1800" dirty="0">
                <a:latin typeface="+mn-ea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is not an </a:t>
            </a:r>
            <a:r>
              <a:rPr kumimoji="1" lang="en-US" altLang="zh-CN" sz="1800" dirty="0" err="1">
                <a:latin typeface="+mn-ea"/>
                <a:ea typeface="+mn-ea"/>
              </a:rPr>
              <a:t>IntelligentOven</a:t>
            </a:r>
            <a:endParaRPr kumimoji="1" lang="zh-CN" altLang="en-US" sz="1800" dirty="0">
              <a:latin typeface="+mn-ea"/>
              <a:ea typeface="+mn-ea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763F435-F79A-3B7D-D6D0-FE7AC4F8DF9B}"/>
              </a:ext>
            </a:extLst>
          </p:cNvPr>
          <p:cNvGrpSpPr/>
          <p:nvPr/>
        </p:nvGrpSpPr>
        <p:grpSpPr>
          <a:xfrm>
            <a:off x="4118093" y="3723878"/>
            <a:ext cx="4175023" cy="1295220"/>
            <a:chOff x="2391525" y="3507854"/>
            <a:chExt cx="4175023" cy="129522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8E27F1B-5388-F632-4985-5C3FC847730B}"/>
                </a:ext>
              </a:extLst>
            </p:cNvPr>
            <p:cNvSpPr/>
            <p:nvPr/>
          </p:nvSpPr>
          <p:spPr bwMode="auto">
            <a:xfrm>
              <a:off x="3923928" y="3507854"/>
              <a:ext cx="1080120" cy="93610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14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itchFamily="18" charset="0"/>
                  <a:ea typeface="宋体" pitchFamily="2" charset="-122"/>
                </a:rPr>
                <a:t>&lt;parent&gt;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400" dirty="0" err="1">
                  <a:solidFill>
                    <a:srgbClr val="002060"/>
                  </a:solidFill>
                  <a:latin typeface="Times New Roman" pitchFamily="18" charset="0"/>
                  <a:ea typeface="宋体" pitchFamily="2" charset="-122"/>
                </a:rPr>
                <a:t>turnOn</a:t>
              </a:r>
              <a:endParaRPr lang="en-US" altLang="zh-CN" sz="1400" dirty="0">
                <a:solidFill>
                  <a:srgbClr val="002060"/>
                </a:solidFill>
                <a:latin typeface="Times New Roman" pitchFamily="18" charset="0"/>
                <a:ea typeface="宋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14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itchFamily="18" charset="0"/>
                  <a:ea typeface="宋体" pitchFamily="2" charset="-122"/>
                </a:rPr>
                <a:t>..</a:t>
              </a:r>
            </a:p>
            <a:p>
              <a:pPr algn="ctr"/>
              <a:r>
                <a:rPr lang="en-US" altLang="zh-CN" sz="1400" dirty="0" err="1">
                  <a:solidFill>
                    <a:srgbClr val="002060"/>
                  </a:solidFill>
                  <a:latin typeface="Times New Roman" pitchFamily="18" charset="0"/>
                  <a:ea typeface="宋体" pitchFamily="2" charset="-122"/>
                </a:rPr>
                <a:t>turnOff</a:t>
              </a:r>
              <a:endParaRPr kumimoji="1" lang="zh-CN" alt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7B844A6-6125-359F-359F-EF6F911BEBAC}"/>
                </a:ext>
              </a:extLst>
            </p:cNvPr>
            <p:cNvSpPr/>
            <p:nvPr/>
          </p:nvSpPr>
          <p:spPr bwMode="auto">
            <a:xfrm>
              <a:off x="3923928" y="4443957"/>
              <a:ext cx="1080120" cy="35911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11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2" charset="0"/>
                  <a:ea typeface="宋体" pitchFamily="2" charset="-122"/>
                </a:rPr>
                <a:t>bakeBread</a:t>
              </a:r>
              <a:endParaRPr lang="en-US" altLang="zh-CN" sz="1100" dirty="0">
                <a:solidFill>
                  <a:schemeClr val="tx1"/>
                </a:solidFill>
                <a:latin typeface="Helvetica" pitchFamily="2" charset="0"/>
                <a:ea typeface="宋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2" charset="0"/>
                  <a:ea typeface="宋体" pitchFamily="2" charset="-122"/>
                </a:rPr>
                <a:t>…</a:t>
              </a:r>
            </a:p>
          </p:txBody>
        </p:sp>
        <p:sp>
          <p:nvSpPr>
            <p:cNvPr id="16" name="右大括号 15">
              <a:extLst>
                <a:ext uri="{FF2B5EF4-FFF2-40B4-BE49-F238E27FC236}">
                  <a16:creationId xmlns:a16="http://schemas.microsoft.com/office/drawing/2014/main" id="{BB61121C-8BDD-C4BE-73BF-BF331218B73E}"/>
                </a:ext>
              </a:extLst>
            </p:cNvPr>
            <p:cNvSpPr/>
            <p:nvPr/>
          </p:nvSpPr>
          <p:spPr bwMode="auto">
            <a:xfrm>
              <a:off x="5148064" y="3507854"/>
              <a:ext cx="432048" cy="1224136"/>
            </a:xfrm>
            <a:prstGeom prst="rightBrac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7" name="左大括号 16">
              <a:extLst>
                <a:ext uri="{FF2B5EF4-FFF2-40B4-BE49-F238E27FC236}">
                  <a16:creationId xmlns:a16="http://schemas.microsoft.com/office/drawing/2014/main" id="{63C4E1E6-728C-A839-A105-CFAEDA6C44E4}"/>
                </a:ext>
              </a:extLst>
            </p:cNvPr>
            <p:cNvSpPr/>
            <p:nvPr/>
          </p:nvSpPr>
          <p:spPr bwMode="auto">
            <a:xfrm>
              <a:off x="3275856" y="3507854"/>
              <a:ext cx="504056" cy="936104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E955A4D-D897-D41C-23E5-ABFCFF4FC95A}"/>
                </a:ext>
              </a:extLst>
            </p:cNvPr>
            <p:cNvSpPr txBox="1"/>
            <p:nvPr/>
          </p:nvSpPr>
          <p:spPr>
            <a:xfrm>
              <a:off x="2391525" y="377485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800" dirty="0">
                  <a:latin typeface="Helvetica" pitchFamily="2" charset="0"/>
                  <a:ea typeface="SimHei" panose="02010609060101010101" pitchFamily="49" charset="-122"/>
                </a:rPr>
                <a:t>oven2</a:t>
              </a:r>
              <a:endParaRPr kumimoji="1" lang="zh-CN" altLang="en-US" sz="1800" dirty="0">
                <a:latin typeface="Helvetica" pitchFamily="2" charset="0"/>
                <a:ea typeface="SimHei" panose="02010609060101010101" pitchFamily="49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3A1F007-9E14-DE89-D0B5-9A882B963E42}"/>
                </a:ext>
              </a:extLst>
            </p:cNvPr>
            <p:cNvSpPr txBox="1"/>
            <p:nvPr/>
          </p:nvSpPr>
          <p:spPr>
            <a:xfrm>
              <a:off x="5682973" y="3889089"/>
              <a:ext cx="88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Helvetica" pitchFamily="2" charset="0"/>
                </a:rPr>
                <a:t>oven1</a:t>
              </a:r>
              <a:endParaRPr kumimoji="1"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4568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5272" y="286486"/>
            <a:ext cx="7809040" cy="4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从使用的角度，子类对象也是一种父类对象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0734B7-E945-8E46-B4BE-CBDDBB88B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4" y="887357"/>
            <a:ext cx="8869642" cy="2548489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3A6E3DF-01C9-FE4F-8EB5-203E81C61F2C}"/>
              </a:ext>
            </a:extLst>
          </p:cNvPr>
          <p:cNvCxnSpPr/>
          <p:nvPr/>
        </p:nvCxnSpPr>
        <p:spPr bwMode="auto">
          <a:xfrm>
            <a:off x="683568" y="1635646"/>
            <a:ext cx="28803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868D5074-C504-8440-87AD-BAF655FD379F}"/>
              </a:ext>
            </a:extLst>
          </p:cNvPr>
          <p:cNvCxnSpPr/>
          <p:nvPr/>
        </p:nvCxnSpPr>
        <p:spPr bwMode="auto">
          <a:xfrm>
            <a:off x="683568" y="3147814"/>
            <a:ext cx="22322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圆角矩形 2">
            <a:extLst>
              <a:ext uri="{FF2B5EF4-FFF2-40B4-BE49-F238E27FC236}">
                <a16:creationId xmlns:a16="http://schemas.microsoft.com/office/drawing/2014/main" id="{25FBBC25-AE31-E61A-6CD4-04D30DAB1FB2}"/>
              </a:ext>
            </a:extLst>
          </p:cNvPr>
          <p:cNvSpPr/>
          <p:nvPr/>
        </p:nvSpPr>
        <p:spPr bwMode="auto">
          <a:xfrm>
            <a:off x="4539200" y="2367873"/>
            <a:ext cx="948713" cy="64807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6B5C8D-639B-9E87-E9D7-D7825C93FD13}"/>
              </a:ext>
            </a:extLst>
          </p:cNvPr>
          <p:cNvSpPr/>
          <p:nvPr/>
        </p:nvSpPr>
        <p:spPr bwMode="auto">
          <a:xfrm>
            <a:off x="6848444" y="2403877"/>
            <a:ext cx="1080120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对象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74C98D-758C-EE35-09AA-5004BA2F9BC7}"/>
              </a:ext>
            </a:extLst>
          </p:cNvPr>
          <p:cNvSpPr txBox="1"/>
          <p:nvPr/>
        </p:nvSpPr>
        <p:spPr>
          <a:xfrm>
            <a:off x="4516797" y="252263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对象引用</a:t>
            </a:r>
          </a:p>
        </p:txBody>
      </p:sp>
      <p:cxnSp>
        <p:nvCxnSpPr>
          <p:cNvPr id="10" name="曲线连接符 9">
            <a:extLst>
              <a:ext uri="{FF2B5EF4-FFF2-40B4-BE49-F238E27FC236}">
                <a16:creationId xmlns:a16="http://schemas.microsoft.com/office/drawing/2014/main" id="{FA79A7AC-268F-9D92-D39A-CCA1BB8315F4}"/>
              </a:ext>
            </a:extLst>
          </p:cNvPr>
          <p:cNvCxnSpPr>
            <a:stCxn id="7" idx="3"/>
            <a:endCxn id="6" idx="1"/>
          </p:cNvCxnSpPr>
          <p:nvPr/>
        </p:nvCxnSpPr>
        <p:spPr bwMode="auto">
          <a:xfrm>
            <a:off x="5522200" y="2691909"/>
            <a:ext cx="1326244" cy="127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EAC2A56-EA89-1231-E3E5-B8B1CD1E54C5}"/>
              </a:ext>
            </a:extLst>
          </p:cNvPr>
          <p:cNvSpPr txBox="1"/>
          <p:nvPr/>
        </p:nvSpPr>
        <p:spPr>
          <a:xfrm>
            <a:off x="5750614" y="269190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操作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511B0F-1748-B77F-F3B1-B034B7B43993}"/>
              </a:ext>
            </a:extLst>
          </p:cNvPr>
          <p:cNvSpPr txBox="1"/>
          <p:nvPr/>
        </p:nvSpPr>
        <p:spPr>
          <a:xfrm>
            <a:off x="3923928" y="3609511"/>
            <a:ext cx="4839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能做什么由</a:t>
            </a:r>
            <a:r>
              <a:rPr kumimoji="1" lang="zh-CN" altLang="en-US" b="1" dirty="0"/>
              <a:t>对象引用</a:t>
            </a:r>
            <a:r>
              <a:rPr kumimoji="1" lang="zh-CN" altLang="en-US" dirty="0"/>
              <a:t>的类型定义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对象的具体表现由</a:t>
            </a:r>
            <a:r>
              <a:rPr lang="zh-CN" altLang="en-US" b="1" dirty="0"/>
              <a:t>对象自己</a:t>
            </a:r>
            <a:r>
              <a:rPr lang="zh-CN" altLang="en-US" dirty="0"/>
              <a:t>定义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2321371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chap3.6"/>
</p:tagLst>
</file>

<file path=ppt/theme/theme1.xml><?xml version="1.0" encoding="utf-8"?>
<a:theme xmlns:a="http://schemas.openxmlformats.org/drawingml/2006/main" name="sj">
  <a:themeElements>
    <a:clrScheme name="sj 10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66"/>
      </a:folHlink>
    </a:clrScheme>
    <a:fontScheme name="气流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sj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j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FF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FF0066"/>
        </a:hlink>
        <a:folHlink>
          <a:srgbClr val="FF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FF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G:\Documents and Settings\sj\Application Data\Microsoft\Templates\sj.pot</Template>
  <TotalTime>8077</TotalTime>
  <Words>2178</Words>
  <Application>Microsoft Macintosh PowerPoint</Application>
  <PresentationFormat>全屏显示(16:9)</PresentationFormat>
  <Paragraphs>410</Paragraphs>
  <Slides>41</Slides>
  <Notes>29</Notes>
  <HiddenSlides>12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方正姚体</vt:lpstr>
      <vt:lpstr>FangSong</vt:lpstr>
      <vt:lpstr>SimHei</vt:lpstr>
      <vt:lpstr>微软雅黑</vt:lpstr>
      <vt:lpstr>Arial</vt:lpstr>
      <vt:lpstr>Helvetica</vt:lpstr>
      <vt:lpstr>Impact</vt:lpstr>
      <vt:lpstr>Times New Roman</vt:lpstr>
      <vt:lpstr>Trebuchet MS</vt:lpstr>
      <vt:lpstr>Wingdings</vt:lpstr>
      <vt:lpstr>sj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hhit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chap3.6</dc:title>
  <dc:creator>sj</dc:creator>
  <cp:lastModifiedBy>Microsoft Office User</cp:lastModifiedBy>
  <cp:revision>479</cp:revision>
  <cp:lastPrinted>2014-09-03T11:32:20Z</cp:lastPrinted>
  <dcterms:created xsi:type="dcterms:W3CDTF">2003-08-02T07:43:01Z</dcterms:created>
  <dcterms:modified xsi:type="dcterms:W3CDTF">2024-04-16T07:22:49Z</dcterms:modified>
</cp:coreProperties>
</file>